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8"/>
  </p:notesMasterIdLst>
  <p:sldIdLst>
    <p:sldId id="256" r:id="rId5"/>
    <p:sldId id="395" r:id="rId6"/>
    <p:sldId id="377" r:id="rId7"/>
    <p:sldId id="436" r:id="rId8"/>
    <p:sldId id="431" r:id="rId9"/>
    <p:sldId id="437" r:id="rId10"/>
    <p:sldId id="439" r:id="rId11"/>
    <p:sldId id="418" r:id="rId12"/>
    <p:sldId id="419" r:id="rId13"/>
    <p:sldId id="399" r:id="rId14"/>
    <p:sldId id="420" r:id="rId15"/>
    <p:sldId id="421" r:id="rId16"/>
    <p:sldId id="422" r:id="rId17"/>
    <p:sldId id="398" r:id="rId18"/>
    <p:sldId id="423" r:id="rId19"/>
    <p:sldId id="402" r:id="rId20"/>
    <p:sldId id="428" r:id="rId21"/>
    <p:sldId id="427" r:id="rId22"/>
    <p:sldId id="429" r:id="rId23"/>
    <p:sldId id="390" r:id="rId24"/>
    <p:sldId id="391" r:id="rId25"/>
    <p:sldId id="378" r:id="rId26"/>
    <p:sldId id="430" r:id="rId27"/>
    <p:sldId id="385" r:id="rId28"/>
    <p:sldId id="257" r:id="rId29"/>
    <p:sldId id="265" r:id="rId30"/>
    <p:sldId id="264" r:id="rId31"/>
    <p:sldId id="401" r:id="rId32"/>
    <p:sldId id="405" r:id="rId33"/>
    <p:sldId id="407" r:id="rId34"/>
    <p:sldId id="409" r:id="rId35"/>
    <p:sldId id="410" r:id="rId36"/>
    <p:sldId id="435" r:id="rId37"/>
  </p:sldIdLst>
  <p:sldSz cx="12192000" cy="6858000"/>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2" autoAdjust="0"/>
    <p:restoredTop sz="92917" autoAdjust="0"/>
  </p:normalViewPr>
  <p:slideViewPr>
    <p:cSldViewPr snapToGrid="0">
      <p:cViewPr varScale="1">
        <p:scale>
          <a:sx n="94" d="100"/>
          <a:sy n="94" d="100"/>
        </p:scale>
        <p:origin x="164" y="68"/>
      </p:cViewPr>
      <p:guideLst/>
    </p:cSldViewPr>
  </p:slideViewPr>
  <p:notesTextViewPr>
    <p:cViewPr>
      <p:scale>
        <a:sx n="1" d="1"/>
        <a:sy n="1" d="1"/>
      </p:scale>
      <p:origin x="0" y="0"/>
    </p:cViewPr>
  </p:notesTextViewPr>
  <p:notesViewPr>
    <p:cSldViewPr snapToGrid="0">
      <p:cViewPr varScale="1">
        <p:scale>
          <a:sx n="65" d="100"/>
          <a:sy n="65" d="100"/>
        </p:scale>
        <p:origin x="150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1"/>
            <a:ext cx="2984871" cy="502755"/>
          </a:xfrm>
          <a:prstGeom prst="rect">
            <a:avLst/>
          </a:prstGeom>
        </p:spPr>
        <p:txBody>
          <a:bodyPr vert="horz" lIns="96616" tIns="48308" rIns="96616" bIns="48308" rtlCol="0"/>
          <a:lstStyle>
            <a:lvl1pPr algn="r">
              <a:defRPr sz="1300"/>
            </a:lvl1pPr>
          </a:lstStyle>
          <a:p>
            <a:fld id="{07E0731E-3D58-4908-834B-AF694C7CF22D}" type="datetimeFigureOut">
              <a:rPr kumimoji="1" lang="ja-JP" altLang="en-US" smtClean="0"/>
              <a:t>2025/4/9</a:t>
            </a:fld>
            <a:endParaRPr kumimoji="1" lang="ja-JP" altLang="en-US"/>
          </a:p>
        </p:txBody>
      </p:sp>
      <p:sp>
        <p:nvSpPr>
          <p:cNvPr id="4" name="スライド イメージ プレースホルダー 3"/>
          <p:cNvSpPr>
            <a:spLocks noGrp="1" noRot="1" noChangeAspect="1"/>
          </p:cNvSpPr>
          <p:nvPr>
            <p:ph type="sldImg" idx="2"/>
          </p:nvPr>
        </p:nvSpPr>
        <p:spPr>
          <a:xfrm>
            <a:off x="436563" y="1250950"/>
            <a:ext cx="6015037" cy="3384550"/>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70"/>
            <a:ext cx="5510530" cy="3945494"/>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8"/>
            <a:ext cx="2984871" cy="50275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8"/>
            <a:ext cx="2984871" cy="502753"/>
          </a:xfrm>
          <a:prstGeom prst="rect">
            <a:avLst/>
          </a:prstGeom>
        </p:spPr>
        <p:txBody>
          <a:bodyPr vert="horz" lIns="96616" tIns="48308" rIns="96616" bIns="48308" rtlCol="0" anchor="b"/>
          <a:lstStyle>
            <a:lvl1pPr algn="r">
              <a:defRPr sz="1300"/>
            </a:lvl1pPr>
          </a:lstStyle>
          <a:p>
            <a:fld id="{9E487A3A-329A-4D90-873A-95D2FDB5120B}" type="slidenum">
              <a:rPr kumimoji="1" lang="ja-JP" altLang="en-US" smtClean="0"/>
              <a:t>‹#›</a:t>
            </a:fld>
            <a:endParaRPr kumimoji="1" lang="ja-JP" altLang="en-US"/>
          </a:p>
        </p:txBody>
      </p:sp>
    </p:spTree>
    <p:extLst>
      <p:ext uri="{BB962C8B-B14F-4D97-AF65-F5344CB8AC3E}">
        <p14:creationId xmlns:p14="http://schemas.microsoft.com/office/powerpoint/2010/main" val="6689938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is my great pleasure to introduce activities of UN Women as well as its challenges in promoting gender equality</a:t>
            </a:r>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1</a:t>
            </a:fld>
            <a:endParaRPr kumimoji="1" lang="ja-JP" altLang="en-US"/>
          </a:p>
        </p:txBody>
      </p:sp>
    </p:spTree>
    <p:extLst>
      <p:ext uri="{BB962C8B-B14F-4D97-AF65-F5344CB8AC3E}">
        <p14:creationId xmlns:p14="http://schemas.microsoft.com/office/powerpoint/2010/main" val="2689089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16</a:t>
            </a:fld>
            <a:endParaRPr kumimoji="1" lang="ja-JP" altLang="en-US"/>
          </a:p>
        </p:txBody>
      </p:sp>
    </p:spTree>
    <p:extLst>
      <p:ext uri="{BB962C8B-B14F-4D97-AF65-F5344CB8AC3E}">
        <p14:creationId xmlns:p14="http://schemas.microsoft.com/office/powerpoint/2010/main" val="3748102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17</a:t>
            </a:fld>
            <a:endParaRPr kumimoji="1" lang="ja-JP" altLang="en-US"/>
          </a:p>
        </p:txBody>
      </p:sp>
    </p:spTree>
    <p:extLst>
      <p:ext uri="{BB962C8B-B14F-4D97-AF65-F5344CB8AC3E}">
        <p14:creationId xmlns:p14="http://schemas.microsoft.com/office/powerpoint/2010/main" val="428624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18</a:t>
            </a:fld>
            <a:endParaRPr kumimoji="1" lang="ja-JP" altLang="en-US"/>
          </a:p>
        </p:txBody>
      </p:sp>
    </p:spTree>
    <p:extLst>
      <p:ext uri="{BB962C8B-B14F-4D97-AF65-F5344CB8AC3E}">
        <p14:creationId xmlns:p14="http://schemas.microsoft.com/office/powerpoint/2010/main" val="3177102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ウクライナやイスラエルでは、女性兵士が頑張っている。</a:t>
            </a:r>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22</a:t>
            </a:fld>
            <a:endParaRPr kumimoji="1" lang="ja-JP" altLang="en-US"/>
          </a:p>
        </p:txBody>
      </p:sp>
    </p:spTree>
    <p:extLst>
      <p:ext uri="{BB962C8B-B14F-4D97-AF65-F5344CB8AC3E}">
        <p14:creationId xmlns:p14="http://schemas.microsoft.com/office/powerpoint/2010/main" val="1558646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イスラエルのガザ攻撃は、</a:t>
            </a:r>
            <a:r>
              <a:rPr kumimoji="1" lang="en-US" altLang="ja-JP" dirty="0"/>
              <a:t>2005</a:t>
            </a:r>
            <a:r>
              <a:rPr kumimoji="1" lang="ja-JP" altLang="en-US" dirty="0"/>
              <a:t>年頃から始まっていた。</a:t>
            </a:r>
          </a:p>
          <a:p>
            <a:r>
              <a:rPr kumimoji="1" lang="ja-JP" altLang="en-US" dirty="0"/>
              <a:t> 「ぼくたちは見た　ーガザ・サムニ家の子どもたちー」古居みずえ監督　</a:t>
            </a:r>
            <a:r>
              <a:rPr kumimoji="1" lang="en-US" altLang="ja-JP" dirty="0"/>
              <a:t>2005―7</a:t>
            </a:r>
            <a:r>
              <a:rPr kumimoji="1" lang="ja-JP" altLang="en-US" dirty="0"/>
              <a:t>年、ガザの一般人の住宅が壊され、農地も破壊されている状況　</a:t>
            </a:r>
          </a:p>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26</a:t>
            </a:fld>
            <a:endParaRPr kumimoji="1" lang="ja-JP" altLang="en-US"/>
          </a:p>
        </p:txBody>
      </p:sp>
    </p:spTree>
    <p:extLst>
      <p:ext uri="{BB962C8B-B14F-4D97-AF65-F5344CB8AC3E}">
        <p14:creationId xmlns:p14="http://schemas.microsoft.com/office/powerpoint/2010/main" val="2401381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昨日日本協会では、ガザにおける女性や少女の状況についてガザの「ガザにおける女性や少女に対する暴力について」</a:t>
            </a:r>
            <a:r>
              <a:rPr lang="en-US" altLang="ja-JP" b="0" i="0" dirty="0">
                <a:solidFill>
                  <a:srgbClr val="000000"/>
                </a:solidFill>
                <a:effectLst/>
                <a:latin typeface="-apple-system"/>
              </a:rPr>
              <a:t>UNRWA</a:t>
            </a:r>
            <a:r>
              <a:rPr lang="ja-JP" altLang="en-US" b="0" i="0" dirty="0">
                <a:solidFill>
                  <a:srgbClr val="000000"/>
                </a:solidFill>
                <a:effectLst/>
                <a:latin typeface="-apple-system"/>
              </a:rPr>
              <a:t>（国連パレスチナ難民救済事業機関） ガザ事務所 戦略立案チームリーダー吉田美紀さんに「ガザにおける女性や少女に対する暴力について」ガザからお話しいただきました。</a:t>
            </a:r>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27</a:t>
            </a:fld>
            <a:endParaRPr kumimoji="1" lang="ja-JP" altLang="en-US"/>
          </a:p>
        </p:txBody>
      </p:sp>
    </p:spTree>
    <p:extLst>
      <p:ext uri="{BB962C8B-B14F-4D97-AF65-F5344CB8AC3E}">
        <p14:creationId xmlns:p14="http://schemas.microsoft.com/office/powerpoint/2010/main" val="265085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28</a:t>
            </a:fld>
            <a:endParaRPr kumimoji="1" lang="ja-JP" altLang="en-US"/>
          </a:p>
        </p:txBody>
      </p:sp>
    </p:spTree>
    <p:extLst>
      <p:ext uri="{BB962C8B-B14F-4D97-AF65-F5344CB8AC3E}">
        <p14:creationId xmlns:p14="http://schemas.microsoft.com/office/powerpoint/2010/main" val="3761380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33</a:t>
            </a:fld>
            <a:endParaRPr kumimoji="1" lang="ja-JP" altLang="en-US"/>
          </a:p>
        </p:txBody>
      </p:sp>
    </p:spTree>
    <p:extLst>
      <p:ext uri="{BB962C8B-B14F-4D97-AF65-F5344CB8AC3E}">
        <p14:creationId xmlns:p14="http://schemas.microsoft.com/office/powerpoint/2010/main" val="326006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2</a:t>
            </a:fld>
            <a:endParaRPr kumimoji="1" lang="ja-JP" altLang="en-US"/>
          </a:p>
        </p:txBody>
      </p:sp>
    </p:spTree>
    <p:extLst>
      <p:ext uri="{BB962C8B-B14F-4D97-AF65-F5344CB8AC3E}">
        <p14:creationId xmlns:p14="http://schemas.microsoft.com/office/powerpoint/2010/main" val="229145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3</a:t>
            </a:fld>
            <a:endParaRPr kumimoji="1" lang="ja-JP" altLang="en-US"/>
          </a:p>
        </p:txBody>
      </p:sp>
    </p:spTree>
    <p:extLst>
      <p:ext uri="{BB962C8B-B14F-4D97-AF65-F5344CB8AC3E}">
        <p14:creationId xmlns:p14="http://schemas.microsoft.com/office/powerpoint/2010/main" val="12938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would like to introduce UN Women’s 10 areas of activities.</a:t>
            </a:r>
          </a:p>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8</a:t>
            </a:fld>
            <a:endParaRPr kumimoji="1" lang="ja-JP" altLang="en-US"/>
          </a:p>
        </p:txBody>
      </p:sp>
    </p:spTree>
    <p:extLst>
      <p:ext uri="{BB962C8B-B14F-4D97-AF65-F5344CB8AC3E}">
        <p14:creationId xmlns:p14="http://schemas.microsoft.com/office/powerpoint/2010/main" val="6096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7.In 2021 All generation forum was organized in Mexico city as well as in Paris.</a:t>
            </a:r>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9</a:t>
            </a:fld>
            <a:endParaRPr kumimoji="1" lang="ja-JP" altLang="en-US"/>
          </a:p>
        </p:txBody>
      </p:sp>
    </p:spTree>
    <p:extLst>
      <p:ext uri="{BB962C8B-B14F-4D97-AF65-F5344CB8AC3E}">
        <p14:creationId xmlns:p14="http://schemas.microsoft.com/office/powerpoint/2010/main" val="26887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500" dirty="0"/>
              <a:t>That's why UN Women works with governments to provide expertise in developing, adopting, and implementing laws and policies that promote gender equality and women's empowerment, strengthening the capacity of government officials.</a:t>
            </a:r>
            <a:r>
              <a:rPr lang="ja-JP" altLang="en-US" sz="1500" dirty="0"/>
              <a:t>　</a:t>
            </a:r>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10</a:t>
            </a:fld>
            <a:endParaRPr kumimoji="1" lang="ja-JP" altLang="en-US"/>
          </a:p>
        </p:txBody>
      </p:sp>
    </p:spTree>
    <p:extLst>
      <p:ext uri="{BB962C8B-B14F-4D97-AF65-F5344CB8AC3E}">
        <p14:creationId xmlns:p14="http://schemas.microsoft.com/office/powerpoint/2010/main" val="368759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11</a:t>
            </a:fld>
            <a:endParaRPr kumimoji="1" lang="ja-JP" altLang="en-US"/>
          </a:p>
        </p:txBody>
      </p:sp>
    </p:spTree>
    <p:extLst>
      <p:ext uri="{BB962C8B-B14F-4D97-AF65-F5344CB8AC3E}">
        <p14:creationId xmlns:p14="http://schemas.microsoft.com/office/powerpoint/2010/main" val="215269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100</a:t>
            </a:r>
            <a:r>
              <a:rPr kumimoji="1" lang="ja-JP" altLang="en-US" dirty="0"/>
              <a:t>　</a:t>
            </a:r>
            <a:r>
              <a:rPr kumimoji="1" lang="en-US" altLang="ja-JP" dirty="0"/>
              <a:t>national, sub-regional and regional UN</a:t>
            </a:r>
            <a:r>
              <a:rPr kumimoji="1" lang="ja-JP" altLang="en-US" dirty="0"/>
              <a:t>　</a:t>
            </a:r>
            <a:r>
              <a:rPr kumimoji="1" lang="en-US" altLang="ja-JP" dirty="0"/>
              <a:t>Women’s</a:t>
            </a:r>
            <a:r>
              <a:rPr kumimoji="1" lang="ja-JP" altLang="en-US" dirty="0"/>
              <a:t>　</a:t>
            </a:r>
            <a:r>
              <a:rPr kumimoji="1" lang="en-US" altLang="ja-JP" dirty="0"/>
              <a:t>Offices</a:t>
            </a:r>
            <a:r>
              <a:rPr kumimoji="1" lang="ja-JP" altLang="en-US" dirty="0"/>
              <a:t>　</a:t>
            </a:r>
            <a:r>
              <a:rPr kumimoji="1" lang="en-US" altLang="ja-JP" dirty="0"/>
              <a:t>in the world.</a:t>
            </a:r>
            <a:endParaRPr kumimoji="1" lang="ja-JP" altLang="en-US" dirty="0"/>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12</a:t>
            </a:fld>
            <a:endParaRPr kumimoji="1" lang="ja-JP" altLang="en-US"/>
          </a:p>
        </p:txBody>
      </p:sp>
    </p:spTree>
    <p:extLst>
      <p:ext uri="{BB962C8B-B14F-4D97-AF65-F5344CB8AC3E}">
        <p14:creationId xmlns:p14="http://schemas.microsoft.com/office/powerpoint/2010/main" val="100527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57</a:t>
            </a:r>
            <a:r>
              <a:rPr kumimoji="1" lang="ja-JP" altLang="en-US" dirty="0"/>
              <a:t>兆</a:t>
            </a:r>
            <a:r>
              <a:rPr kumimoji="1" lang="en-US" altLang="ja-JP" dirty="0"/>
              <a:t>5000</a:t>
            </a:r>
            <a:r>
              <a:rPr kumimoji="1" lang="ja-JP" altLang="en-US" dirty="0"/>
              <a:t>億ドル</a:t>
            </a:r>
          </a:p>
        </p:txBody>
      </p:sp>
      <p:sp>
        <p:nvSpPr>
          <p:cNvPr id="4" name="スライド番号プレースホルダー 3"/>
          <p:cNvSpPr>
            <a:spLocks noGrp="1"/>
          </p:cNvSpPr>
          <p:nvPr>
            <p:ph type="sldNum" sz="quarter" idx="5"/>
          </p:nvPr>
        </p:nvSpPr>
        <p:spPr/>
        <p:txBody>
          <a:bodyPr/>
          <a:lstStyle/>
          <a:p>
            <a:fld id="{9E487A3A-329A-4D90-873A-95D2FDB5120B}" type="slidenum">
              <a:rPr kumimoji="1" lang="ja-JP" altLang="en-US" smtClean="0"/>
              <a:t>14</a:t>
            </a:fld>
            <a:endParaRPr kumimoji="1" lang="ja-JP" altLang="en-US"/>
          </a:p>
        </p:txBody>
      </p:sp>
    </p:spTree>
    <p:extLst>
      <p:ext uri="{BB962C8B-B14F-4D97-AF65-F5344CB8AC3E}">
        <p14:creationId xmlns:p14="http://schemas.microsoft.com/office/powerpoint/2010/main" val="372677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ED744-4A41-C0AD-336C-17CB0F91E40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B0168C6-A275-5359-AC79-2AAAFCB38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4D07D50-6F09-6B6E-A6D3-2F62FFF762FF}"/>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0651C1F3-B220-62EF-3AF9-872F38CF28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DD38E0-9309-38BB-0204-05C78118E625}"/>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161615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22A4B-B31B-AE6C-A75F-7B5C830C731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3E24DA-F1E7-887C-7616-6C57EFAE3CF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AEE285-FEC9-8240-C428-F742782DE72E}"/>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BE96BF4A-71E6-32FA-ABA8-804FB6B7D8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C09FED-AA75-F5A9-7B34-DF7190391D37}"/>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2845802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107B9BF-CFFC-71FB-B61B-779A51F6320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552F80E-36AC-459C-4A68-9009A0C6C09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5ACC5B9-DF00-1600-C6F9-95EF9E3558A0}"/>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C27CB6A5-4D97-14C5-BE83-E48B674D13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2F3833-84AB-9A80-950D-A2C78B570AC9}"/>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4064199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F0DF40-9787-5E00-61BB-91E0EE0E52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6D1A748-DBA0-F9D6-E6F8-6B790BB18FE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678B98-2AA7-84A0-AF9C-6AA8B3CB5879}"/>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D1C287B7-7520-32ED-076F-F42E73D1F48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ED0210-0395-4C42-42DC-5CCCF10C2E1F}"/>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302122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FF1D26-2974-ED7B-CB90-AAED12CE7C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A60FAF-991F-E6E5-402B-1A3DC1EDB5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BC43826-047B-8791-549E-796D58A64BBB}"/>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57C217DF-AF4E-778A-F37C-7024A649D9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31104AF-F0A0-1DDA-5AF7-80DCD9FD4E3B}"/>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403806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551EBE-F8C8-6768-A0E3-F9262AE5CCB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6030935-0D0D-326D-E63E-2D73C8B840B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78C3A13-49FF-EA05-B11D-5930492E1C8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419220-6C76-7940-0D49-3E3350554E56}"/>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D3C873C3-A785-C383-A754-241DA562D6F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9A95B8-1EF7-250B-6AA2-5B5A8232E045}"/>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167577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8F9417-11FA-7CFF-2EA7-387C8A1107C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3DB10F-FC0C-D7AF-E9C0-051BA4C775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682D292-E58D-07E8-547F-500C5EE3D03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775305A-89F3-739B-977E-A07322E53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CD32A4D-6902-941C-C13A-7AA1C0F5223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0153936-DB2B-D370-98C3-C4BEA2F07B12}"/>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8" name="フッター プレースホルダー 7">
            <a:extLst>
              <a:ext uri="{FF2B5EF4-FFF2-40B4-BE49-F238E27FC236}">
                <a16:creationId xmlns:a16="http://schemas.microsoft.com/office/drawing/2014/main" id="{3D919301-A8C5-BCEE-B698-4B632C39E02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5384C8B-C949-B8F0-4989-FF668CF9DF43}"/>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252166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5422CE-1B01-92CC-984C-789E25418D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08E7B1F-7D7E-0320-5137-C98BC6EE0CF0}"/>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4" name="フッター プレースホルダー 3">
            <a:extLst>
              <a:ext uri="{FF2B5EF4-FFF2-40B4-BE49-F238E27FC236}">
                <a16:creationId xmlns:a16="http://schemas.microsoft.com/office/drawing/2014/main" id="{035CE7FC-6646-C716-95B0-B3278919DD7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90CF5C6-F2E5-5A8B-1E60-9CD34DE7E36A}"/>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66737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5C0AE96-93B2-7501-E944-E53BFD4CF09F}"/>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3" name="フッター プレースホルダー 2">
            <a:extLst>
              <a:ext uri="{FF2B5EF4-FFF2-40B4-BE49-F238E27FC236}">
                <a16:creationId xmlns:a16="http://schemas.microsoft.com/office/drawing/2014/main" id="{734A6D9C-8026-CD84-18D3-610D217BBC3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C4A12C7-A2F0-05CC-915A-4190AC745BF7}"/>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159357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C6A0C7-C73D-32AE-E45C-AB912733431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93FB015-7157-8861-2B0A-0AA842F4C7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6E72F8A-FD7E-918F-638C-7F9AD1D27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B2AE63-5CBC-6A1E-62E6-E090970FBF45}"/>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1129AB0C-73AB-86E7-28A4-C751D46000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6FACB32-DBF7-9387-6642-AFCFCCA1E86F}"/>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328121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FF037-A2DE-BB19-FEBD-1992A01D347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B82BD14-69D6-4B05-9ED3-D0E4152AB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8BE6547-90EA-C768-DC2A-83BC0204DC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4CE64BB-F984-E607-B321-FCB01711E557}"/>
              </a:ext>
            </a:extLst>
          </p:cNvPr>
          <p:cNvSpPr>
            <a:spLocks noGrp="1"/>
          </p:cNvSpPr>
          <p:nvPr>
            <p:ph type="dt" sz="half" idx="10"/>
          </p:nvPr>
        </p:nvSpPr>
        <p:spPr/>
        <p:txBody>
          <a:bodyPr/>
          <a:lstStyle/>
          <a:p>
            <a:fld id="{6D2A083B-D762-4CE2-A5CB-ED47F721B8A5}" type="datetimeFigureOut">
              <a:rPr kumimoji="1" lang="ja-JP" altLang="en-US" smtClean="0"/>
              <a:t>2025/4/9</a:t>
            </a:fld>
            <a:endParaRPr kumimoji="1" lang="ja-JP" altLang="en-US"/>
          </a:p>
        </p:txBody>
      </p:sp>
      <p:sp>
        <p:nvSpPr>
          <p:cNvPr id="6" name="フッター プレースホルダー 5">
            <a:extLst>
              <a:ext uri="{FF2B5EF4-FFF2-40B4-BE49-F238E27FC236}">
                <a16:creationId xmlns:a16="http://schemas.microsoft.com/office/drawing/2014/main" id="{49E61D42-0DDE-8AAA-A640-49F23E80D06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8320BDD-7760-A5E6-BE8E-2D5639EAB1BC}"/>
              </a:ext>
            </a:extLst>
          </p:cNvPr>
          <p:cNvSpPr>
            <a:spLocks noGrp="1"/>
          </p:cNvSpPr>
          <p:nvPr>
            <p:ph type="sldNum" sz="quarter" idx="12"/>
          </p:nvPr>
        </p:nvSpPr>
        <p:spPr/>
        <p:txBody>
          <a:body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3923794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C911FB3-EE66-48B5-E7FF-AFC41DEA4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0F04D82-4B0A-8403-18D3-76C5274D1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3D89EAF-16DB-8AC5-A143-B21FE3C74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2A083B-D762-4CE2-A5CB-ED47F721B8A5}" type="datetimeFigureOut">
              <a:rPr kumimoji="1" lang="ja-JP" altLang="en-US" smtClean="0"/>
              <a:t>2025/4/9</a:t>
            </a:fld>
            <a:endParaRPr kumimoji="1" lang="ja-JP" altLang="en-US"/>
          </a:p>
        </p:txBody>
      </p:sp>
      <p:sp>
        <p:nvSpPr>
          <p:cNvPr id="5" name="フッター プレースホルダー 4">
            <a:extLst>
              <a:ext uri="{FF2B5EF4-FFF2-40B4-BE49-F238E27FC236}">
                <a16:creationId xmlns:a16="http://schemas.microsoft.com/office/drawing/2014/main" id="{2ADFD73B-70FA-9901-94F3-970B4B3AEF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98C6CDB-1002-637A-7E36-49CB4BC54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97003C-49DB-4608-A151-549F8950CEF4}" type="slidenum">
              <a:rPr kumimoji="1" lang="ja-JP" altLang="en-US" smtClean="0"/>
              <a:t>‹#›</a:t>
            </a:fld>
            <a:endParaRPr kumimoji="1" lang="ja-JP" altLang="en-US"/>
          </a:p>
        </p:txBody>
      </p:sp>
    </p:spTree>
    <p:extLst>
      <p:ext uri="{BB962C8B-B14F-4D97-AF65-F5344CB8AC3E}">
        <p14:creationId xmlns:p14="http://schemas.microsoft.com/office/powerpoint/2010/main" val="3312297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B93175-5F9B-CF7B-99F9-E15245299ED7}"/>
              </a:ext>
            </a:extLst>
          </p:cNvPr>
          <p:cNvSpPr>
            <a:spLocks noGrp="1"/>
          </p:cNvSpPr>
          <p:nvPr>
            <p:ph type="ctrTitle"/>
          </p:nvPr>
        </p:nvSpPr>
        <p:spPr>
          <a:xfrm>
            <a:off x="1524000" y="1122363"/>
            <a:ext cx="9144000" cy="2306637"/>
          </a:xfrm>
        </p:spPr>
        <p:txBody>
          <a:bodyPr>
            <a:noAutofit/>
          </a:bodyPr>
          <a:lstStyle/>
          <a:p>
            <a:r>
              <a:rPr lang="en-US" altLang="ja-JP" sz="7200" dirty="0">
                <a:solidFill>
                  <a:schemeClr val="accent1"/>
                </a:solidFill>
                <a:latin typeface="HGｺﾞｼｯｸE" panose="020B0909000000000000" pitchFamily="49" charset="-128"/>
                <a:ea typeface="HGｺﾞｼｯｸE" panose="020B0909000000000000" pitchFamily="49" charset="-128"/>
                <a:cs typeface="ADLaM Display" panose="02010000000000000000" pitchFamily="2" charset="0"/>
              </a:rPr>
              <a:t>Activities of UN Women</a:t>
            </a:r>
            <a:endParaRPr kumimoji="1" lang="ja-JP" altLang="en-US" sz="7200" dirty="0">
              <a:solidFill>
                <a:schemeClr val="accent1"/>
              </a:solidFill>
              <a:latin typeface="HGｺﾞｼｯｸE" panose="020B0909000000000000" pitchFamily="49" charset="-128"/>
              <a:ea typeface="HGｺﾞｼｯｸE" panose="020B0909000000000000" pitchFamily="49" charset="-128"/>
              <a:cs typeface="ADLaM Display" panose="02010000000000000000" pitchFamily="2" charset="0"/>
            </a:endParaRPr>
          </a:p>
        </p:txBody>
      </p:sp>
      <p:sp>
        <p:nvSpPr>
          <p:cNvPr id="3" name="字幕 2">
            <a:extLst>
              <a:ext uri="{FF2B5EF4-FFF2-40B4-BE49-F238E27FC236}">
                <a16:creationId xmlns:a16="http://schemas.microsoft.com/office/drawing/2014/main" id="{11AB8097-668C-F5B6-C88D-31CE5B3B8370}"/>
              </a:ext>
            </a:extLst>
          </p:cNvPr>
          <p:cNvSpPr>
            <a:spLocks noGrp="1"/>
          </p:cNvSpPr>
          <p:nvPr>
            <p:ph type="subTitle" idx="1"/>
          </p:nvPr>
        </p:nvSpPr>
        <p:spPr>
          <a:xfrm>
            <a:off x="1524000" y="4167489"/>
            <a:ext cx="9144000" cy="2306638"/>
          </a:xfrm>
        </p:spPr>
        <p:txBody>
          <a:bodyPr>
            <a:noAutofit/>
          </a:bodyPr>
          <a:lstStyle/>
          <a:p>
            <a:r>
              <a:rPr lang="en-US" altLang="ja-JP" sz="4000" dirty="0">
                <a:latin typeface="HGｺﾞｼｯｸE" panose="020B0909000000000000" pitchFamily="49" charset="-128"/>
                <a:ea typeface="HGｺﾞｼｯｸE" panose="020B0909000000000000" pitchFamily="49" charset="-128"/>
              </a:rPr>
              <a:t>Hiroko HASHIMOTO </a:t>
            </a:r>
            <a:endParaRPr kumimoji="1" lang="en-US" altLang="ja-JP" sz="4000" dirty="0">
              <a:latin typeface="HGｺﾞｼｯｸE" panose="020B0909000000000000" pitchFamily="49" charset="-128"/>
              <a:ea typeface="HGｺﾞｼｯｸE" panose="020B0909000000000000" pitchFamily="49" charset="-128"/>
            </a:endParaRPr>
          </a:p>
          <a:p>
            <a:r>
              <a:rPr kumimoji="1" lang="en-US" altLang="ja-JP" sz="4000" dirty="0" err="1">
                <a:latin typeface="HGｺﾞｼｯｸE" panose="020B0909000000000000" pitchFamily="49" charset="-128"/>
                <a:ea typeface="HGｺﾞｼｯｸE" panose="020B0909000000000000" pitchFamily="49" charset="-128"/>
              </a:rPr>
              <a:t>President,Japan</a:t>
            </a:r>
            <a:r>
              <a:rPr kumimoji="1" lang="en-US" altLang="ja-JP" sz="4000" dirty="0">
                <a:latin typeface="HGｺﾞｼｯｸE" panose="020B0909000000000000" pitchFamily="49" charset="-128"/>
                <a:ea typeface="HGｺﾞｼｯｸE" panose="020B0909000000000000" pitchFamily="49" charset="-128"/>
              </a:rPr>
              <a:t> National Committee for UN Women</a:t>
            </a:r>
          </a:p>
        </p:txBody>
      </p:sp>
      <p:pic>
        <p:nvPicPr>
          <p:cNvPr id="4" name="図 3">
            <a:extLst>
              <a:ext uri="{FF2B5EF4-FFF2-40B4-BE49-F238E27FC236}">
                <a16:creationId xmlns:a16="http://schemas.microsoft.com/office/drawing/2014/main" id="{8C69E7D3-299F-078F-3599-E9CCAA3EC33D}"/>
              </a:ext>
            </a:extLst>
          </p:cNvPr>
          <p:cNvPicPr>
            <a:picLocks noChangeAspect="1"/>
          </p:cNvPicPr>
          <p:nvPr/>
        </p:nvPicPr>
        <p:blipFill>
          <a:blip r:embed="rId3"/>
          <a:stretch>
            <a:fillRect/>
          </a:stretch>
        </p:blipFill>
        <p:spPr>
          <a:xfrm>
            <a:off x="8898499" y="67664"/>
            <a:ext cx="3158002" cy="1054699"/>
          </a:xfrm>
          <a:prstGeom prst="rect">
            <a:avLst/>
          </a:prstGeom>
        </p:spPr>
      </p:pic>
    </p:spTree>
    <p:extLst>
      <p:ext uri="{BB962C8B-B14F-4D97-AF65-F5344CB8AC3E}">
        <p14:creationId xmlns:p14="http://schemas.microsoft.com/office/powerpoint/2010/main" val="1686658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56940C-ADF4-4A05-EC0E-9EA919FEA6E5}"/>
              </a:ext>
            </a:extLst>
          </p:cNvPr>
          <p:cNvSpPr>
            <a:spLocks noGrp="1"/>
          </p:cNvSpPr>
          <p:nvPr>
            <p:ph type="title"/>
          </p:nvPr>
        </p:nvSpPr>
        <p:spPr>
          <a:xfrm>
            <a:off x="164891" y="276225"/>
            <a:ext cx="11686450" cy="1286761"/>
          </a:xfrm>
        </p:spPr>
        <p:txBody>
          <a:bodyPr>
            <a:normAutofit fontScale="90000"/>
          </a:bodyPr>
          <a:lstStyle/>
          <a:p>
            <a:r>
              <a:rPr lang="ja-JP" altLang="en-US" sz="49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１</a:t>
            </a:r>
            <a:r>
              <a:rPr lang="en-US" altLang="ja-JP" sz="49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49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Governance and Political Participation   </a:t>
            </a:r>
            <a:br>
              <a:rPr lang="en-US" altLang="ja-JP" sz="49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en-US" sz="49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49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in the Public Sphere</a:t>
            </a:r>
            <a:endParaRPr kumimoji="1" lang="ja-JP" altLang="en-US" sz="4900"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E6EB6762-C798-CF57-8A7E-553DB389B4F4}"/>
              </a:ext>
            </a:extLst>
          </p:cNvPr>
          <p:cNvSpPr>
            <a:spLocks noGrp="1"/>
          </p:cNvSpPr>
          <p:nvPr>
            <p:ph idx="1"/>
          </p:nvPr>
        </p:nvSpPr>
        <p:spPr>
          <a:xfrm>
            <a:off x="164891" y="2052084"/>
            <a:ext cx="11881797" cy="4529691"/>
          </a:xfrm>
        </p:spPr>
        <p:txBody>
          <a:bodyPr>
            <a:normAutofit fontScale="92500" lnSpcReduction="20000"/>
          </a:bodyPr>
          <a:lstStyle/>
          <a:p>
            <a:pPr marL="0" indent="0">
              <a:buNone/>
            </a:pPr>
            <a:r>
              <a:rPr lang="en-US" altLang="ja-JP" sz="4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 Implementation of international commitments</a:t>
            </a:r>
          </a:p>
          <a:p>
            <a:pPr marL="0" indent="0">
              <a:buNone/>
            </a:pPr>
            <a:r>
              <a:rPr lang="ja-JP" altLang="en-US" sz="46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4600" dirty="0">
                <a:effectLst/>
                <a:latin typeface="BIZ UDゴシック" panose="020B0400000000000000" pitchFamily="49" charset="-128"/>
                <a:ea typeface="BIZ UDゴシック" panose="020B0400000000000000" pitchFamily="49" charset="-128"/>
                <a:cs typeface="Times New Roman" panose="02020603050405020304" pitchFamily="18" charset="0"/>
              </a:rPr>
              <a:t>UN Women provides data, knowledge, programs and policy support to advance the implementation of its commitments on gender equality,</a:t>
            </a:r>
          </a:p>
          <a:p>
            <a:pPr marL="0" indent="0">
              <a:buNone/>
            </a:pPr>
            <a:r>
              <a:rPr lang="ja-JP" altLang="en-US" sz="4600" b="1" dirty="0">
                <a:effectLst/>
                <a:latin typeface="BIZ UDゴシック" panose="020B0400000000000000" pitchFamily="49" charset="-128"/>
                <a:ea typeface="BIZ UDゴシック" panose="020B0400000000000000" pitchFamily="49" charset="-128"/>
              </a:rPr>
              <a:t>・</a:t>
            </a:r>
            <a:r>
              <a:rPr lang="en-US" altLang="ja-JP" sz="4600" b="1" dirty="0">
                <a:effectLst/>
                <a:latin typeface="BIZ UDゴシック" panose="020B0400000000000000" pitchFamily="49" charset="-128"/>
                <a:ea typeface="BIZ UDゴシック" panose="020B0400000000000000" pitchFamily="49" charset="-128"/>
              </a:rPr>
              <a:t>the Convention on the Elimination of All Forms of Discrimination against Women</a:t>
            </a:r>
          </a:p>
          <a:p>
            <a:pPr marL="0" indent="0">
              <a:buNone/>
            </a:pPr>
            <a:r>
              <a:rPr kumimoji="1" lang="ja-JP" altLang="en-US" sz="3500" b="1" dirty="0">
                <a:latin typeface="BIZ UDゴシック" panose="020B0400000000000000" pitchFamily="49" charset="-128"/>
                <a:ea typeface="BIZ UDゴシック" panose="020B0400000000000000" pitchFamily="49" charset="-128"/>
              </a:rPr>
              <a:t>（</a:t>
            </a:r>
            <a:r>
              <a:rPr kumimoji="1" lang="en-US" altLang="ja-JP" sz="3500" b="1" dirty="0">
                <a:latin typeface="BIZ UDゴシック" panose="020B0400000000000000" pitchFamily="49" charset="-128"/>
                <a:ea typeface="BIZ UDゴシック" panose="020B0400000000000000" pitchFamily="49" charset="-128"/>
              </a:rPr>
              <a:t>CEDAW</a:t>
            </a:r>
            <a:r>
              <a:rPr kumimoji="1" lang="ja-JP" altLang="en-US" sz="3500" b="1" dirty="0">
                <a:latin typeface="BIZ UDゴシック" panose="020B0400000000000000" pitchFamily="49" charset="-128"/>
                <a:ea typeface="BIZ UDゴシック" panose="020B0400000000000000" pitchFamily="49" charset="-128"/>
              </a:rPr>
              <a:t>）</a:t>
            </a:r>
          </a:p>
        </p:txBody>
      </p:sp>
      <p:pic>
        <p:nvPicPr>
          <p:cNvPr id="4" name="図 3">
            <a:extLst>
              <a:ext uri="{FF2B5EF4-FFF2-40B4-BE49-F238E27FC236}">
                <a16:creationId xmlns:a16="http://schemas.microsoft.com/office/drawing/2014/main" id="{8B3AD8B1-4062-79F1-533B-A934780A2E99}"/>
              </a:ext>
            </a:extLst>
          </p:cNvPr>
          <p:cNvPicPr>
            <a:picLocks noChangeAspect="1"/>
          </p:cNvPicPr>
          <p:nvPr/>
        </p:nvPicPr>
        <p:blipFill>
          <a:blip r:embed="rId3"/>
          <a:stretch>
            <a:fillRect/>
          </a:stretch>
        </p:blipFill>
        <p:spPr>
          <a:xfrm>
            <a:off x="9788946" y="5842214"/>
            <a:ext cx="2331336" cy="1015786"/>
          </a:xfrm>
          <a:prstGeom prst="rect">
            <a:avLst/>
          </a:prstGeom>
        </p:spPr>
      </p:pic>
    </p:spTree>
    <p:extLst>
      <p:ext uri="{BB962C8B-B14F-4D97-AF65-F5344CB8AC3E}">
        <p14:creationId xmlns:p14="http://schemas.microsoft.com/office/powerpoint/2010/main" val="1755741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55503C-E432-615E-F3E6-9A9AFEF3CFD6}"/>
              </a:ext>
            </a:extLst>
          </p:cNvPr>
          <p:cNvSpPr>
            <a:spLocks noGrp="1"/>
          </p:cNvSpPr>
          <p:nvPr>
            <p:ph type="title"/>
          </p:nvPr>
        </p:nvSpPr>
        <p:spPr>
          <a:xfrm>
            <a:off x="138223" y="-393405"/>
            <a:ext cx="11812772" cy="2601641"/>
          </a:xfrm>
        </p:spPr>
        <p:txBody>
          <a:bodyPr>
            <a:normAutofit/>
          </a:bodyPr>
          <a:lstStyle/>
          <a:p>
            <a:r>
              <a:rPr kumimoji="1" lang="en-US" altLang="ja-JP" sz="4400" dirty="0">
                <a:solidFill>
                  <a:schemeClr val="tx2">
                    <a:lumMod val="90000"/>
                    <a:lumOff val="10000"/>
                  </a:schemeClr>
                </a:solidFill>
                <a:latin typeface="ADLaM Display" panose="02010000000000000000" pitchFamily="2" charset="0"/>
                <a:ea typeface="ADLaM Display" panose="02010000000000000000" pitchFamily="2" charset="0"/>
                <a:cs typeface="ADLaM Display" panose="02010000000000000000" pitchFamily="2" charset="0"/>
              </a:rPr>
              <a:t>Countries ratified CEDAW</a:t>
            </a:r>
            <a:br>
              <a:rPr kumimoji="1" lang="en-US" altLang="ja-JP" sz="4400" dirty="0">
                <a:solidFill>
                  <a:schemeClr val="tx2">
                    <a:lumMod val="90000"/>
                    <a:lumOff val="10000"/>
                  </a:schemeClr>
                </a:solidFill>
                <a:latin typeface="ADLaM Display" panose="02010000000000000000" pitchFamily="2" charset="0"/>
                <a:ea typeface="ADLaM Display" panose="02010000000000000000" pitchFamily="2" charset="0"/>
                <a:cs typeface="ADLaM Display" panose="02010000000000000000" pitchFamily="2" charset="0"/>
              </a:rPr>
            </a:br>
            <a:r>
              <a:rPr kumimoji="1" lang="en-US" altLang="ja-JP" sz="4400" dirty="0">
                <a:solidFill>
                  <a:schemeClr val="tx2">
                    <a:lumMod val="50000"/>
                    <a:lumOff val="50000"/>
                  </a:schemeClr>
                </a:solidFill>
                <a:latin typeface="ADLaM Display" panose="02010000000000000000" pitchFamily="2" charset="0"/>
                <a:ea typeface="ADLaM Display" panose="02010000000000000000" pitchFamily="2" charset="0"/>
                <a:cs typeface="ADLaM Display" panose="02010000000000000000" pitchFamily="2" charset="0"/>
              </a:rPr>
              <a:t>Countries signed but not ratify(</a:t>
            </a:r>
            <a:r>
              <a:rPr kumimoji="1" lang="en-US" altLang="ja-JP" sz="4400" dirty="0" err="1">
                <a:solidFill>
                  <a:schemeClr val="tx2">
                    <a:lumMod val="50000"/>
                    <a:lumOff val="50000"/>
                  </a:schemeClr>
                </a:solidFill>
                <a:latin typeface="ADLaM Display" panose="02010000000000000000" pitchFamily="2" charset="0"/>
                <a:ea typeface="ADLaM Display" panose="02010000000000000000" pitchFamily="2" charset="0"/>
                <a:cs typeface="ADLaM Display" panose="02010000000000000000" pitchFamily="2" charset="0"/>
              </a:rPr>
              <a:t>USA,Palau</a:t>
            </a:r>
            <a:r>
              <a:rPr kumimoji="1" lang="en-US" altLang="ja-JP" sz="4400" dirty="0">
                <a:solidFill>
                  <a:schemeClr val="tx2">
                    <a:lumMod val="50000"/>
                    <a:lumOff val="50000"/>
                  </a:schemeClr>
                </a:solidFill>
                <a:latin typeface="ADLaM Display" panose="02010000000000000000" pitchFamily="2" charset="0"/>
                <a:ea typeface="ADLaM Display" panose="02010000000000000000" pitchFamily="2" charset="0"/>
                <a:cs typeface="ADLaM Display" panose="02010000000000000000" pitchFamily="2" charset="0"/>
              </a:rPr>
              <a:t>)</a:t>
            </a:r>
            <a:br>
              <a:rPr kumimoji="1" lang="en-US" altLang="ja-JP" sz="4400" dirty="0">
                <a:solidFill>
                  <a:schemeClr val="tx2">
                    <a:lumMod val="50000"/>
                    <a:lumOff val="50000"/>
                  </a:schemeClr>
                </a:solidFill>
                <a:latin typeface="ADLaM Display" panose="02010000000000000000" pitchFamily="2" charset="0"/>
                <a:ea typeface="ADLaM Display" panose="02010000000000000000" pitchFamily="2" charset="0"/>
                <a:cs typeface="ADLaM Display" panose="02010000000000000000" pitchFamily="2" charset="0"/>
              </a:rPr>
            </a:br>
            <a:r>
              <a:rPr kumimoji="1" lang="en-US" altLang="ja-JP" sz="4400"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Countries not signed(</a:t>
            </a:r>
            <a:r>
              <a:rPr kumimoji="1" lang="en-US" altLang="ja-JP" sz="4400" dirty="0" err="1">
                <a:solidFill>
                  <a:srgbClr val="FFC000"/>
                </a:solidFill>
                <a:latin typeface="ADLaM Display" panose="02010000000000000000" pitchFamily="2" charset="0"/>
                <a:ea typeface="ADLaM Display" panose="02010000000000000000" pitchFamily="2" charset="0"/>
                <a:cs typeface="ADLaM Display" panose="02010000000000000000" pitchFamily="2" charset="0"/>
              </a:rPr>
              <a:t>Iran,Sudan</a:t>
            </a:r>
            <a:r>
              <a:rPr lang="en-US" altLang="ja-JP"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 Somaria)</a:t>
            </a:r>
            <a:endParaRPr kumimoji="1" lang="ja-JP" altLang="en-US" dirty="0">
              <a:solidFill>
                <a:srgbClr val="FFC000"/>
              </a:solidFill>
              <a:latin typeface="ADLaM Display" panose="02010000000000000000" pitchFamily="2" charset="0"/>
              <a:cs typeface="ADLaM Display" panose="02010000000000000000" pitchFamily="2" charset="0"/>
            </a:endParaRPr>
          </a:p>
        </p:txBody>
      </p:sp>
      <p:pic>
        <p:nvPicPr>
          <p:cNvPr id="4" name="コンテンツ プレースホルダー 3">
            <a:extLst>
              <a:ext uri="{FF2B5EF4-FFF2-40B4-BE49-F238E27FC236}">
                <a16:creationId xmlns:a16="http://schemas.microsoft.com/office/drawing/2014/main" id="{73263040-175E-1DC1-2A5C-641CDDBCCCF9}"/>
              </a:ext>
            </a:extLst>
          </p:cNvPr>
          <p:cNvPicPr>
            <a:picLocks noGrp="1" noChangeAspect="1"/>
          </p:cNvPicPr>
          <p:nvPr>
            <p:ph idx="1"/>
          </p:nvPr>
        </p:nvPicPr>
        <p:blipFill>
          <a:blip r:embed="rId3"/>
          <a:stretch>
            <a:fillRect/>
          </a:stretch>
        </p:blipFill>
        <p:spPr>
          <a:xfrm>
            <a:off x="75471" y="2208236"/>
            <a:ext cx="12116530" cy="5440180"/>
          </a:xfrm>
          <a:prstGeom prst="rect">
            <a:avLst/>
          </a:prstGeom>
        </p:spPr>
      </p:pic>
    </p:spTree>
    <p:extLst>
      <p:ext uri="{BB962C8B-B14F-4D97-AF65-F5344CB8AC3E}">
        <p14:creationId xmlns:p14="http://schemas.microsoft.com/office/powerpoint/2010/main" val="263692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14A8CFE-0A15-7402-6492-074CBAE25624}"/>
              </a:ext>
            </a:extLst>
          </p:cNvPr>
          <p:cNvSpPr>
            <a:spLocks noGrp="1"/>
          </p:cNvSpPr>
          <p:nvPr>
            <p:ph idx="1"/>
          </p:nvPr>
        </p:nvSpPr>
        <p:spPr>
          <a:xfrm>
            <a:off x="285306" y="212650"/>
            <a:ext cx="10581167" cy="6390169"/>
          </a:xfrm>
        </p:spPr>
        <p:txBody>
          <a:bodyPr>
            <a:normAutofit/>
          </a:bodyPr>
          <a:lstStyle/>
          <a:p>
            <a:pPr marL="0" indent="0">
              <a:buNone/>
            </a:pPr>
            <a:r>
              <a:rPr lang="en-US" altLang="ja-JP" sz="4400" b="1" dirty="0">
                <a:latin typeface="BIZ UDゴシック" panose="020B0400000000000000" pitchFamily="49" charset="-128"/>
                <a:ea typeface="BIZ UDゴシック" panose="020B0400000000000000" pitchFamily="49" charset="-128"/>
                <a:cs typeface="ADLaM Display" panose="02010000000000000000" pitchFamily="2" charset="0"/>
              </a:rPr>
              <a:t>In addition to CEDAW, UN Women also  works with the governments to implement</a:t>
            </a:r>
            <a:r>
              <a:rPr lang="ja-JP" altLang="en-US" sz="4400" b="1" dirty="0">
                <a:latin typeface="BIZ UDゴシック" panose="020B0400000000000000" pitchFamily="49" charset="-128"/>
                <a:ea typeface="BIZ UDゴシック" panose="020B0400000000000000" pitchFamily="49" charset="-128"/>
                <a:cs typeface="ADLaM Display" panose="02010000000000000000" pitchFamily="2" charset="0"/>
              </a:rPr>
              <a:t> </a:t>
            </a:r>
            <a:r>
              <a:rPr lang="en-US" altLang="ja-JP" sz="4400" b="1" dirty="0">
                <a:latin typeface="BIZ UDゴシック" panose="020B0400000000000000" pitchFamily="49" charset="-128"/>
                <a:ea typeface="BIZ UDゴシック" panose="020B0400000000000000" pitchFamily="49" charset="-128"/>
                <a:cs typeface="ADLaM Display" panose="02010000000000000000" pitchFamily="2" charset="0"/>
              </a:rPr>
              <a:t>the</a:t>
            </a:r>
            <a:r>
              <a:rPr lang="ja-JP" altLang="en-US" sz="4400" b="1" dirty="0">
                <a:latin typeface="BIZ UDゴシック" panose="020B0400000000000000" pitchFamily="49" charset="-128"/>
                <a:ea typeface="BIZ UDゴシック" panose="020B0400000000000000" pitchFamily="49" charset="-128"/>
                <a:cs typeface="ADLaM Display" panose="02010000000000000000" pitchFamily="2" charset="0"/>
              </a:rPr>
              <a:t> </a:t>
            </a:r>
            <a:r>
              <a:rPr lang="en-US" altLang="ja-JP" sz="4400" b="1" dirty="0">
                <a:latin typeface="BIZ UDゴシック" panose="020B0400000000000000" pitchFamily="49" charset="-128"/>
                <a:ea typeface="BIZ UDゴシック" panose="020B0400000000000000" pitchFamily="49" charset="-128"/>
                <a:cs typeface="ADLaM Display" panose="02010000000000000000" pitchFamily="2" charset="0"/>
              </a:rPr>
              <a:t>followings</a:t>
            </a:r>
            <a:endParaRPr lang="en-US" altLang="ja-JP" sz="3200" b="1" dirty="0"/>
          </a:p>
          <a:p>
            <a:r>
              <a:rPr kumimoji="1" lang="en-US" altLang="ja-JP" sz="3200" b="1" dirty="0"/>
              <a:t>the Beijing Declaration and Platform for Action</a:t>
            </a:r>
          </a:p>
          <a:p>
            <a:r>
              <a:rPr kumimoji="1" lang="en-US" altLang="ja-JP" sz="3200" b="1" dirty="0"/>
              <a:t>the 2030 Agenda</a:t>
            </a:r>
          </a:p>
          <a:p>
            <a:r>
              <a:rPr kumimoji="1" lang="en-US" altLang="ja-JP" sz="3200" b="1" dirty="0"/>
              <a:t>Security Council resolutions 1325 on women, peace and security(WPS). </a:t>
            </a:r>
          </a:p>
          <a:p>
            <a:r>
              <a:rPr kumimoji="1" lang="en-US" altLang="ja-JP" sz="3200" b="1" dirty="0"/>
              <a:t>Political Declaration on the occasion of the 30th anniversary of Fourth World Conference on Women (held from 10 to 22 March)</a:t>
            </a:r>
            <a:r>
              <a:rPr lang="en-US" altLang="ja-JP" sz="3200" b="1" dirty="0"/>
              <a:t>was agreed at the 69</a:t>
            </a:r>
            <a:r>
              <a:rPr lang="en-US" altLang="ja-JP" sz="3200" b="1" baseline="30000" dirty="0"/>
              <a:t>th</a:t>
            </a:r>
            <a:r>
              <a:rPr lang="en-US" altLang="ja-JP" sz="3200" b="1" dirty="0"/>
              <a:t> session of CSW(Commission of the Status of Women)</a:t>
            </a:r>
            <a:endParaRPr kumimoji="1" lang="en-US" altLang="ja-JP" sz="3200" b="1" dirty="0"/>
          </a:p>
        </p:txBody>
      </p:sp>
      <p:pic>
        <p:nvPicPr>
          <p:cNvPr id="2" name="図 1">
            <a:extLst>
              <a:ext uri="{FF2B5EF4-FFF2-40B4-BE49-F238E27FC236}">
                <a16:creationId xmlns:a16="http://schemas.microsoft.com/office/drawing/2014/main" id="{C302740F-84F8-99B8-285B-747B35C14051}"/>
              </a:ext>
            </a:extLst>
          </p:cNvPr>
          <p:cNvPicPr>
            <a:picLocks noChangeAspect="1"/>
          </p:cNvPicPr>
          <p:nvPr/>
        </p:nvPicPr>
        <p:blipFill>
          <a:blip r:embed="rId3"/>
          <a:stretch>
            <a:fillRect/>
          </a:stretch>
        </p:blipFill>
        <p:spPr>
          <a:xfrm>
            <a:off x="8948726" y="5998483"/>
            <a:ext cx="2328874" cy="1018120"/>
          </a:xfrm>
          <a:prstGeom prst="rect">
            <a:avLst/>
          </a:prstGeom>
        </p:spPr>
      </p:pic>
    </p:spTree>
    <p:extLst>
      <p:ext uri="{BB962C8B-B14F-4D97-AF65-F5344CB8AC3E}">
        <p14:creationId xmlns:p14="http://schemas.microsoft.com/office/powerpoint/2010/main" val="243853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BE597B-3C5B-C10F-5AD0-47984F2738B9}"/>
              </a:ext>
            </a:extLst>
          </p:cNvPr>
          <p:cNvSpPr>
            <a:spLocks noGrp="1"/>
          </p:cNvSpPr>
          <p:nvPr>
            <p:ph type="title"/>
          </p:nvPr>
        </p:nvSpPr>
        <p:spPr/>
        <p:txBody>
          <a:bodyPr>
            <a:normAutofit fontScale="90000"/>
          </a:bodyPr>
          <a:lstStyle/>
          <a:p>
            <a:r>
              <a:rPr kumimoji="1" lang="en-US" altLang="ja-JP" b="1" dirty="0">
                <a:latin typeface="BIZ UDゴシック" panose="020B0400000000000000" pitchFamily="49" charset="-128"/>
                <a:ea typeface="BIZ UDゴシック" panose="020B0400000000000000" pitchFamily="49" charset="-128"/>
              </a:rPr>
              <a:t>(2) </a:t>
            </a:r>
            <a:r>
              <a:rPr kumimoji="1" lang="en-US" altLang="ja-JP" sz="4900" b="1" dirty="0">
                <a:latin typeface="BIZ UDゴシック" panose="020B0400000000000000" pitchFamily="49" charset="-128"/>
                <a:ea typeface="BIZ UDゴシック" panose="020B0400000000000000" pitchFamily="49" charset="-128"/>
              </a:rPr>
              <a:t>Strengthening the systems of each country</a:t>
            </a:r>
            <a:br>
              <a:rPr kumimoji="1" lang="en-US" altLang="ja-JP" b="1" dirty="0">
                <a:latin typeface="BIZ UDゴシック" panose="020B0400000000000000" pitchFamily="49" charset="-128"/>
                <a:ea typeface="BIZ UDゴシック" panose="020B0400000000000000" pitchFamily="49" charset="-128"/>
              </a:rPr>
            </a:br>
            <a:endParaRPr kumimoji="1" lang="ja-JP" altLang="en-US" b="1"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F3C94F4A-A6BC-1D34-6B1C-1CF0AC708993}"/>
              </a:ext>
            </a:extLst>
          </p:cNvPr>
          <p:cNvSpPr>
            <a:spLocks noGrp="1"/>
          </p:cNvSpPr>
          <p:nvPr>
            <p:ph idx="1"/>
          </p:nvPr>
        </p:nvSpPr>
        <p:spPr/>
        <p:txBody>
          <a:bodyPr>
            <a:normAutofit lnSpcReduction="10000"/>
          </a:bodyPr>
          <a:lstStyle/>
          <a:p>
            <a:r>
              <a:rPr kumimoji="1" lang="en-US" altLang="ja-JP" sz="4000" dirty="0">
                <a:latin typeface="BIZ UDゴシック" panose="020B0400000000000000" pitchFamily="49" charset="-128"/>
                <a:ea typeface="BIZ UDゴシック" panose="020B0400000000000000" pitchFamily="49" charset="-128"/>
              </a:rPr>
              <a:t>UN Women supports public authorities at all levels to better meet the needs of women and girls. UN Women advocates for and engages in multi-stakeholder dialogue to mainstream gender perspectives across sectors and promotes gender balance at all levels of decision-making.</a:t>
            </a:r>
          </a:p>
          <a:p>
            <a:endParaRPr kumimoji="1" lang="en-US" altLang="ja-JP" dirty="0"/>
          </a:p>
          <a:p>
            <a:endParaRPr kumimoji="1" lang="ja-JP" altLang="en-US" dirty="0"/>
          </a:p>
        </p:txBody>
      </p:sp>
      <p:pic>
        <p:nvPicPr>
          <p:cNvPr id="4" name="図 3">
            <a:extLst>
              <a:ext uri="{FF2B5EF4-FFF2-40B4-BE49-F238E27FC236}">
                <a16:creationId xmlns:a16="http://schemas.microsoft.com/office/drawing/2014/main" id="{A048AF34-46C0-0442-674C-98C473707DC9}"/>
              </a:ext>
            </a:extLst>
          </p:cNvPr>
          <p:cNvPicPr>
            <a:picLocks noChangeAspect="1"/>
          </p:cNvPicPr>
          <p:nvPr/>
        </p:nvPicPr>
        <p:blipFill>
          <a:blip r:embed="rId2"/>
          <a:stretch>
            <a:fillRect/>
          </a:stretch>
        </p:blipFill>
        <p:spPr>
          <a:xfrm>
            <a:off x="9709751" y="5839880"/>
            <a:ext cx="2328874" cy="1018120"/>
          </a:xfrm>
          <a:prstGeom prst="rect">
            <a:avLst/>
          </a:prstGeom>
        </p:spPr>
      </p:pic>
    </p:spTree>
    <p:extLst>
      <p:ext uri="{BB962C8B-B14F-4D97-AF65-F5344CB8AC3E}">
        <p14:creationId xmlns:p14="http://schemas.microsoft.com/office/powerpoint/2010/main" val="233323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BD91EE-1053-A01B-1FDE-F8823F955749}"/>
              </a:ext>
            </a:extLst>
          </p:cNvPr>
          <p:cNvSpPr>
            <a:spLocks noGrp="1"/>
          </p:cNvSpPr>
          <p:nvPr>
            <p:ph type="title"/>
          </p:nvPr>
        </p:nvSpPr>
        <p:spPr>
          <a:xfrm>
            <a:off x="508000" y="365125"/>
            <a:ext cx="11374242" cy="1311275"/>
          </a:xfrm>
        </p:spPr>
        <p:txBody>
          <a:bodyPr>
            <a:noAutofit/>
          </a:bodyPr>
          <a:lstStyle/>
          <a:p>
            <a:r>
              <a:rPr lang="en-US" altLang="ja-JP" sz="4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2. Women's Economic Empowerment</a:t>
            </a:r>
            <a:b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sz="48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DB88F2FF-58AA-B869-677A-5F9F51F54F78}"/>
              </a:ext>
            </a:extLst>
          </p:cNvPr>
          <p:cNvSpPr>
            <a:spLocks noGrp="1"/>
          </p:cNvSpPr>
          <p:nvPr>
            <p:ph idx="1"/>
          </p:nvPr>
        </p:nvSpPr>
        <p:spPr>
          <a:xfrm>
            <a:off x="838200" y="1190848"/>
            <a:ext cx="10515600" cy="5024216"/>
          </a:xfrm>
        </p:spPr>
        <p:txBody>
          <a:bodyPr>
            <a:normAutofit/>
          </a:bodyPr>
          <a:lstStyle/>
          <a:p>
            <a:pPr indent="152400">
              <a:lnSpc>
                <a:spcPct val="107000"/>
              </a:lnSpc>
              <a:spcAft>
                <a:spcPts val="800"/>
              </a:spcAft>
            </a:pPr>
            <a:r>
              <a:rPr lang="en-US" altLang="ja-JP" b="1" kern="100" dirty="0">
                <a:effectLst/>
                <a:latin typeface="BIZ UDゴシック" panose="020B0400000000000000" pitchFamily="49" charset="-128"/>
                <a:ea typeface="BIZ UDゴシック" panose="020B0400000000000000" pitchFamily="49" charset="-128"/>
                <a:cs typeface="ADLaM Display" panose="02010000000000000000" pitchFamily="2" charset="0"/>
              </a:rPr>
              <a:t>Investing in women's economic empowerment is a direct pathway to gender equality, poverty eradication, and inclusive economic growth</a:t>
            </a:r>
            <a:r>
              <a:rPr lang="en-US" altLang="ja-JP" kern="100" dirty="0">
                <a:effectLst/>
                <a:latin typeface="BIZ UDゴシック" panose="020B0400000000000000" pitchFamily="49" charset="-128"/>
                <a:ea typeface="BIZ UDゴシック" panose="020B0400000000000000" pitchFamily="49" charset="-128"/>
                <a:cs typeface="ADLaM Display" panose="02010000000000000000" pitchFamily="2" charset="0"/>
              </a:rPr>
              <a:t>. Women make significant contributions to the economy, both in business and agriculture, as entrepreneurs, as employees, and as unpaid caregivers at home.</a:t>
            </a:r>
            <a:endParaRPr lang="ja-JP" altLang="ja-JP" kern="100" dirty="0">
              <a:effectLst/>
              <a:latin typeface="BIZ UDゴシック" panose="020B0400000000000000" pitchFamily="49" charset="-128"/>
              <a:ea typeface="BIZ UDゴシック" panose="020B0400000000000000" pitchFamily="49" charset="-128"/>
              <a:cs typeface="ADLaM Display" panose="02010000000000000000" pitchFamily="2" charset="0"/>
            </a:endParaRPr>
          </a:p>
          <a:p>
            <a:pPr indent="152400">
              <a:lnSpc>
                <a:spcPct val="107000"/>
              </a:lnSpc>
              <a:spcAft>
                <a:spcPts val="800"/>
              </a:spcAft>
            </a:pPr>
            <a:r>
              <a:rPr lang="en-US" altLang="ja-JP" b="1" kern="100" dirty="0">
                <a:effectLst/>
                <a:latin typeface="BIZ UDゴシック" panose="020B0400000000000000" pitchFamily="49" charset="-128"/>
                <a:ea typeface="BIZ UDゴシック" panose="020B0400000000000000" pitchFamily="49" charset="-128"/>
                <a:cs typeface="ADLaM Display" panose="02010000000000000000" pitchFamily="2" charset="0"/>
              </a:rPr>
              <a:t>Muslim countries, especially Arab countries</a:t>
            </a:r>
            <a:r>
              <a:rPr lang="en-US" altLang="ja-JP" kern="100" dirty="0">
                <a:effectLst/>
                <a:latin typeface="BIZ UDゴシック" panose="020B0400000000000000" pitchFamily="49" charset="-128"/>
                <a:ea typeface="BIZ UDゴシック" panose="020B0400000000000000" pitchFamily="49" charset="-128"/>
                <a:cs typeface="ADLaM Display" panose="02010000000000000000" pitchFamily="2" charset="0"/>
              </a:rPr>
              <a:t>, where it is difficult for women to work outside the home, are estimated to </a:t>
            </a:r>
            <a:r>
              <a:rPr lang="en-US" altLang="ja-JP" b="1" kern="100" dirty="0">
                <a:effectLst/>
                <a:latin typeface="BIZ UDゴシック" panose="020B0400000000000000" pitchFamily="49" charset="-128"/>
                <a:ea typeface="BIZ UDゴシック" panose="020B0400000000000000" pitchFamily="49" charset="-128"/>
                <a:cs typeface="ADLaM Display" panose="02010000000000000000" pitchFamily="2" charset="0"/>
              </a:rPr>
              <a:t>lose $575 billion in annual GDP due to underemployment of women</a:t>
            </a:r>
            <a:r>
              <a:rPr lang="en-US" altLang="ja-JP" kern="100" dirty="0">
                <a:effectLst/>
                <a:latin typeface="BIZ UDゴシック" panose="020B0400000000000000" pitchFamily="49" charset="-128"/>
                <a:ea typeface="BIZ UDゴシック" panose="020B0400000000000000" pitchFamily="49" charset="-128"/>
                <a:cs typeface="ADLaM Display" panose="02010000000000000000" pitchFamily="2" charset="0"/>
              </a:rPr>
              <a:t>.</a:t>
            </a:r>
            <a:endParaRPr lang="ja-JP" altLang="ja-JP" kern="100" dirty="0">
              <a:effectLst/>
              <a:latin typeface="BIZ UDゴシック" panose="020B0400000000000000" pitchFamily="49" charset="-128"/>
              <a:ea typeface="BIZ UDゴシック" panose="020B0400000000000000" pitchFamily="49" charset="-128"/>
              <a:cs typeface="ADLaM Display" panose="02010000000000000000" pitchFamily="2" charset="0"/>
            </a:endParaRPr>
          </a:p>
          <a:p>
            <a:pPr marL="0" indent="0">
              <a:buNone/>
            </a:pPr>
            <a:endParaRPr kumimoji="1" lang="ja-JP" altLang="en-US" dirty="0"/>
          </a:p>
        </p:txBody>
      </p:sp>
      <p:pic>
        <p:nvPicPr>
          <p:cNvPr id="4" name="図 3">
            <a:extLst>
              <a:ext uri="{FF2B5EF4-FFF2-40B4-BE49-F238E27FC236}">
                <a16:creationId xmlns:a16="http://schemas.microsoft.com/office/drawing/2014/main" id="{7AB12A87-F899-EA2B-2D51-24C3880B2223}"/>
              </a:ext>
            </a:extLst>
          </p:cNvPr>
          <p:cNvPicPr>
            <a:picLocks noChangeAspect="1"/>
          </p:cNvPicPr>
          <p:nvPr/>
        </p:nvPicPr>
        <p:blipFill>
          <a:blip r:embed="rId3"/>
          <a:stretch>
            <a:fillRect/>
          </a:stretch>
        </p:blipFill>
        <p:spPr>
          <a:xfrm>
            <a:off x="9718716" y="5839880"/>
            <a:ext cx="2328874" cy="1018120"/>
          </a:xfrm>
          <a:prstGeom prst="rect">
            <a:avLst/>
          </a:prstGeom>
        </p:spPr>
      </p:pic>
    </p:spTree>
    <p:extLst>
      <p:ext uri="{BB962C8B-B14F-4D97-AF65-F5344CB8AC3E}">
        <p14:creationId xmlns:p14="http://schemas.microsoft.com/office/powerpoint/2010/main" val="3340747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48E966B-5663-5030-0607-0D4E330DE9CE}"/>
              </a:ext>
            </a:extLst>
          </p:cNvPr>
          <p:cNvSpPr>
            <a:spLocks noGrp="1"/>
          </p:cNvSpPr>
          <p:nvPr>
            <p:ph type="title"/>
          </p:nvPr>
        </p:nvSpPr>
        <p:spPr>
          <a:xfrm>
            <a:off x="572493" y="-148855"/>
            <a:ext cx="11018520" cy="1681543"/>
          </a:xfrm>
        </p:spPr>
        <p:txBody>
          <a:bodyPr anchor="b">
            <a:normAutofit/>
          </a:bodyPr>
          <a:lstStyle/>
          <a:p>
            <a:r>
              <a:rPr kumimoji="1" lang="en-US" altLang="ja-JP" sz="4200" dirty="0">
                <a:latin typeface="BIZ UDゴシック" panose="020B0400000000000000" pitchFamily="49" charset="-128"/>
                <a:ea typeface="BIZ UDゴシック" panose="020B0400000000000000" pitchFamily="49" charset="-128"/>
                <a:cs typeface="ADLaM Display" panose="02010000000000000000" pitchFamily="2" charset="0"/>
              </a:rPr>
              <a:t>How UN Women work </a:t>
            </a:r>
            <a:r>
              <a:rPr lang="en-US" altLang="ja-JP" sz="4200" dirty="0">
                <a:latin typeface="BIZ UDゴシック" panose="020B0400000000000000" pitchFamily="49" charset="-128"/>
                <a:ea typeface="BIZ UDゴシック" panose="020B0400000000000000" pitchFamily="49" charset="-128"/>
                <a:cs typeface="ADLaM Display" panose="02010000000000000000" pitchFamily="2" charset="0"/>
              </a:rPr>
              <a:t>to develop </a:t>
            </a:r>
            <a:r>
              <a:rPr lang="en-US" altLang="ja-JP" sz="4200" dirty="0">
                <a:effectLst/>
                <a:latin typeface="BIZ UDゴシック" panose="020B0400000000000000" pitchFamily="49" charset="-128"/>
                <a:ea typeface="BIZ UDゴシック" panose="020B0400000000000000" pitchFamily="49" charset="-128"/>
              </a:rPr>
              <a:t>women's</a:t>
            </a:r>
            <a:r>
              <a:rPr lang="en-US" altLang="ja-JP" sz="4200" dirty="0">
                <a:latin typeface="BIZ UDゴシック" panose="020B0400000000000000" pitchFamily="49" charset="-128"/>
                <a:ea typeface="BIZ UDゴシック" panose="020B0400000000000000" pitchFamily="49" charset="-128"/>
                <a:cs typeface="ADLaM Display" panose="02010000000000000000" pitchFamily="2" charset="0"/>
              </a:rPr>
              <a:t> economic power in developing countries</a:t>
            </a:r>
            <a:endParaRPr kumimoji="1" lang="ja-JP" altLang="en-US" sz="4200" dirty="0">
              <a:latin typeface="BIZ UDゴシック" panose="020B0400000000000000" pitchFamily="49" charset="-128"/>
              <a:ea typeface="BIZ UDゴシック" panose="020B0400000000000000" pitchFamily="49" charset="-128"/>
              <a:cs typeface="ADLaM Display" panose="02010000000000000000" pitchFamily="2" charset="0"/>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27BA4BF9-22B3-7BBF-FE5D-CF7857CA6888}"/>
              </a:ext>
            </a:extLst>
          </p:cNvPr>
          <p:cNvSpPr>
            <a:spLocks noGrp="1"/>
          </p:cNvSpPr>
          <p:nvPr>
            <p:ph idx="1"/>
          </p:nvPr>
        </p:nvSpPr>
        <p:spPr>
          <a:xfrm>
            <a:off x="572493" y="2071316"/>
            <a:ext cx="6713552" cy="4637828"/>
          </a:xfrm>
        </p:spPr>
        <p:txBody>
          <a:bodyPr anchor="t">
            <a:noAutofit/>
          </a:bodyPr>
          <a:lstStyle/>
          <a:p>
            <a:pPr marL="0" indent="0">
              <a:buNone/>
            </a:pPr>
            <a:r>
              <a:rPr lang="en-US" altLang="ja-JP" sz="2600" dirty="0">
                <a:latin typeface="BIZ UDゴシック" panose="020B0400000000000000" pitchFamily="49" charset="-128"/>
                <a:ea typeface="BIZ UDゴシック" panose="020B0400000000000000" pitchFamily="49" charset="-128"/>
              </a:rPr>
              <a:t> </a:t>
            </a:r>
            <a:r>
              <a:rPr kumimoji="1" lang="en-US" altLang="ja-JP" sz="2600" b="1" dirty="0">
                <a:latin typeface="BIZ UDゴシック" panose="020B0400000000000000" pitchFamily="49" charset="-128"/>
                <a:ea typeface="BIZ UDゴシック" panose="020B0400000000000000" pitchFamily="49" charset="-128"/>
              </a:rPr>
              <a:t>UN Women works with grassroots and civil society organizations to reach out to women who need it most</a:t>
            </a:r>
            <a:r>
              <a:rPr kumimoji="1" lang="en-US" altLang="ja-JP" sz="2600" dirty="0">
                <a:latin typeface="BIZ UDゴシック" panose="020B0400000000000000" pitchFamily="49" charset="-128"/>
                <a:ea typeface="BIZ UDゴシック" panose="020B0400000000000000" pitchFamily="49" charset="-128"/>
              </a:rPr>
              <a:t>. </a:t>
            </a:r>
            <a:r>
              <a:rPr kumimoji="1" lang="en-US" altLang="ja-JP" sz="2600" b="1" dirty="0">
                <a:latin typeface="BIZ UDゴシック" panose="020B0400000000000000" pitchFamily="49" charset="-128"/>
                <a:ea typeface="BIZ UDゴシック" panose="020B0400000000000000" pitchFamily="49" charset="-128"/>
              </a:rPr>
              <a:t>Particularly marginalized groups including rural women, domestic workers, migrant workers, and less skilled women. UN Women are working to increase the incomes of women who are often disadvantaged, improve access to and control of resources, and improve</a:t>
            </a:r>
            <a:r>
              <a:rPr lang="ja-JP" altLang="en-US" sz="2600" b="1" dirty="0">
                <a:latin typeface="BIZ UDゴシック" panose="020B0400000000000000" pitchFamily="49" charset="-128"/>
                <a:ea typeface="BIZ UDゴシック" panose="020B0400000000000000" pitchFamily="49" charset="-128"/>
              </a:rPr>
              <a:t> </a:t>
            </a:r>
            <a:r>
              <a:rPr kumimoji="1" lang="en-US" altLang="ja-JP" sz="2600" b="1" dirty="0">
                <a:latin typeface="BIZ UDゴシック" panose="020B0400000000000000" pitchFamily="49" charset="-128"/>
                <a:ea typeface="BIZ UDゴシック" panose="020B0400000000000000" pitchFamily="49" charset="-128"/>
              </a:rPr>
              <a:t>safety, such as protection from violence</a:t>
            </a:r>
            <a:r>
              <a:rPr kumimoji="1" lang="en-US" altLang="ja-JP" sz="2600" dirty="0">
                <a:latin typeface="BIZ UDゴシック" panose="020B0400000000000000" pitchFamily="49" charset="-128"/>
                <a:ea typeface="BIZ UDゴシック" panose="020B0400000000000000" pitchFamily="49" charset="-128"/>
              </a:rPr>
              <a:t>. (UN Women regular-resources-report-2023</a:t>
            </a:r>
            <a:r>
              <a:rPr kumimoji="1" lang="ja-JP" altLang="en-US" sz="2600" dirty="0">
                <a:latin typeface="BIZ UDゴシック" panose="020B0400000000000000" pitchFamily="49" charset="-128"/>
                <a:ea typeface="BIZ UDゴシック" panose="020B0400000000000000" pitchFamily="49" charset="-128"/>
              </a:rPr>
              <a:t>）</a:t>
            </a:r>
          </a:p>
        </p:txBody>
      </p:sp>
      <p:pic>
        <p:nvPicPr>
          <p:cNvPr id="4" name="図 3">
            <a:extLst>
              <a:ext uri="{FF2B5EF4-FFF2-40B4-BE49-F238E27FC236}">
                <a16:creationId xmlns:a16="http://schemas.microsoft.com/office/drawing/2014/main" id="{D51BAC07-F1FA-7E6D-6D16-4026377D1327}"/>
              </a:ext>
            </a:extLst>
          </p:cNvPr>
          <p:cNvPicPr>
            <a:picLocks noChangeAspect="1"/>
          </p:cNvPicPr>
          <p:nvPr/>
        </p:nvPicPr>
        <p:blipFill>
          <a:blip r:embed="rId2"/>
          <a:srcRect l="17611" r="30921" b="2"/>
          <a:stretch/>
        </p:blipFill>
        <p:spPr>
          <a:xfrm>
            <a:off x="7675658" y="2393670"/>
            <a:ext cx="4173442" cy="3796818"/>
          </a:xfrm>
          <a:prstGeom prst="rect">
            <a:avLst/>
          </a:prstGeom>
        </p:spPr>
      </p:pic>
    </p:spTree>
    <p:extLst>
      <p:ext uri="{BB962C8B-B14F-4D97-AF65-F5344CB8AC3E}">
        <p14:creationId xmlns:p14="http://schemas.microsoft.com/office/powerpoint/2010/main" val="3351433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DA913F-FF42-DE97-3F72-66F7FB63E17A}"/>
              </a:ext>
            </a:extLst>
          </p:cNvPr>
          <p:cNvSpPr>
            <a:spLocks noGrp="1"/>
          </p:cNvSpPr>
          <p:nvPr>
            <p:ph type="title"/>
          </p:nvPr>
        </p:nvSpPr>
        <p:spPr>
          <a:xfrm>
            <a:off x="182757" y="170122"/>
            <a:ext cx="11171043" cy="648586"/>
          </a:xfrm>
        </p:spPr>
        <p:txBody>
          <a:bodyPr>
            <a:normAutofit fontScale="90000"/>
          </a:bodyPr>
          <a:lstStyle/>
          <a:p>
            <a:r>
              <a:rPr kumimoji="1" lang="ja-JP" altLang="en-US" sz="4800" b="1" dirty="0">
                <a:latin typeface="BIZ UDPゴシック" panose="020B0400000000000000" pitchFamily="50" charset="-128"/>
                <a:ea typeface="BIZ UDPゴシック" panose="020B0400000000000000" pitchFamily="50" charset="-128"/>
              </a:rPr>
              <a:t>３</a:t>
            </a:r>
            <a:r>
              <a:rPr lang="en-US" altLang="ja-JP" sz="5300" b="1" dirty="0">
                <a:latin typeface="BIZ UDゴシック" panose="020B0400000000000000" pitchFamily="49" charset="-128"/>
                <a:ea typeface="BIZ UDゴシック" panose="020B0400000000000000" pitchFamily="49" charset="-128"/>
              </a:rPr>
              <a:t>.</a:t>
            </a:r>
            <a:r>
              <a:rPr lang="en-US" altLang="ja-JP" sz="5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Eradicate violence</a:t>
            </a:r>
            <a:r>
              <a:rPr lang="en-US" altLang="ja-JP" sz="53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5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against women</a:t>
            </a:r>
            <a:r>
              <a:rPr kumimoji="1" lang="ja-JP" altLang="en-US" sz="4800" b="1" dirty="0">
                <a:solidFill>
                  <a:schemeClr val="tx1"/>
                </a:solidFill>
                <a:latin typeface="BIZ UDPゴシック" panose="020B0400000000000000" pitchFamily="50" charset="-128"/>
                <a:ea typeface="BIZ UDPゴシック" panose="020B0400000000000000" pitchFamily="50" charset="-128"/>
              </a:rPr>
              <a:t>　</a:t>
            </a:r>
            <a:endParaRPr kumimoji="1" lang="ja-JP" altLang="en-US" sz="4800" b="1" dirty="0"/>
          </a:p>
        </p:txBody>
      </p:sp>
      <p:sp>
        <p:nvSpPr>
          <p:cNvPr id="3" name="コンテンツ プレースホルダー 2">
            <a:extLst>
              <a:ext uri="{FF2B5EF4-FFF2-40B4-BE49-F238E27FC236}">
                <a16:creationId xmlns:a16="http://schemas.microsoft.com/office/drawing/2014/main" id="{3900C296-EB98-3F99-6823-51EAE4089257}"/>
              </a:ext>
            </a:extLst>
          </p:cNvPr>
          <p:cNvSpPr>
            <a:spLocks noGrp="1"/>
          </p:cNvSpPr>
          <p:nvPr>
            <p:ph idx="1"/>
          </p:nvPr>
        </p:nvSpPr>
        <p:spPr>
          <a:xfrm>
            <a:off x="0" y="887506"/>
            <a:ext cx="12009243" cy="6397273"/>
          </a:xfrm>
        </p:spPr>
        <p:txBody>
          <a:bodyPr>
            <a:normAutofit lnSpcReduction="10000"/>
          </a:bodyPr>
          <a:lstStyle/>
          <a:p>
            <a:pPr marL="0" indent="0">
              <a:buNone/>
            </a:pPr>
            <a:r>
              <a:rPr lang="en-US" altLang="ja-JP" sz="4400" dirty="0">
                <a:effectLst/>
                <a:latin typeface="BIZ UDゴシック" panose="020B0400000000000000" pitchFamily="49" charset="-128"/>
                <a:ea typeface="BIZ UDゴシック" panose="020B0400000000000000" pitchFamily="49" charset="-128"/>
                <a:cs typeface="Times New Roman" panose="02020603050405020304" pitchFamily="18" charset="0"/>
              </a:rPr>
              <a:t>UN survey indicates an </a:t>
            </a:r>
            <a:r>
              <a:rPr lang="en-US" altLang="ja-JP" sz="4400" b="1" dirty="0">
                <a:effectLst/>
                <a:latin typeface="BIZ UDゴシック" panose="020B0400000000000000" pitchFamily="49" charset="-128"/>
                <a:ea typeface="BIZ UDゴシック" panose="020B0400000000000000" pitchFamily="49" charset="-128"/>
                <a:cs typeface="Times New Roman" panose="02020603050405020304" pitchFamily="18" charset="0"/>
              </a:rPr>
              <a:t>average</a:t>
            </a:r>
            <a:r>
              <a:rPr lang="ja-JP" altLang="en-US" sz="4400" b="1"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4400" b="1" dirty="0">
                <a:latin typeface="BIZ UDゴシック" panose="020B0400000000000000" pitchFamily="49" charset="-128"/>
                <a:ea typeface="BIZ UDゴシック" panose="020B0400000000000000" pitchFamily="49" charset="-128"/>
                <a:cs typeface="Times New Roman" panose="02020603050405020304" pitchFamily="18" charset="0"/>
              </a:rPr>
              <a:t>1</a:t>
            </a:r>
            <a:r>
              <a:rPr lang="ja-JP" altLang="en-US" sz="4400" b="1"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4400" b="1" dirty="0">
                <a:effectLst/>
                <a:latin typeface="BIZ UDゴシック" panose="020B0400000000000000" pitchFamily="49" charset="-128"/>
                <a:ea typeface="BIZ UDゴシック" panose="020B0400000000000000" pitchFamily="49" charset="-128"/>
                <a:cs typeface="Times New Roman" panose="02020603050405020304" pitchFamily="18" charset="0"/>
              </a:rPr>
              <a:t>in 3 women is a victim of domestic violence</a:t>
            </a:r>
            <a:r>
              <a:rPr lang="en-US" altLang="ja-JP" sz="44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p>
          <a:p>
            <a:r>
              <a:rPr lang="en-US" altLang="ja-JP" sz="4300" b="1" dirty="0">
                <a:effectLst/>
                <a:latin typeface="BIZ UDゴシック" panose="020B0400000000000000" pitchFamily="49" charset="-128"/>
                <a:ea typeface="BIZ UDゴシック" panose="020B0400000000000000" pitchFamily="49" charset="-128"/>
                <a:cs typeface="Times New Roman" panose="02020603050405020304" pitchFamily="18" charset="0"/>
              </a:rPr>
              <a:t>2022 study </a:t>
            </a:r>
            <a:r>
              <a:rPr lang="en-US" altLang="ja-JP" sz="4300" dirty="0">
                <a:effectLst/>
                <a:latin typeface="BIZ UDゴシック" panose="020B0400000000000000" pitchFamily="49" charset="-128"/>
                <a:ea typeface="BIZ UDゴシック" panose="020B0400000000000000" pitchFamily="49" charset="-128"/>
                <a:cs typeface="Times New Roman" panose="02020603050405020304" pitchFamily="18" charset="0"/>
              </a:rPr>
              <a:t>undertaken UN Women and the United Nations office on Drugs and Crime: </a:t>
            </a:r>
            <a:r>
              <a:rPr lang="en-US" altLang="ja-JP" sz="4300" b="1" dirty="0">
                <a:effectLst/>
                <a:latin typeface="BIZ UDゴシック" panose="020B0400000000000000" pitchFamily="49" charset="-128"/>
                <a:ea typeface="BIZ UDゴシック" panose="020B0400000000000000" pitchFamily="49" charset="-128"/>
                <a:cs typeface="Times New Roman" panose="02020603050405020304" pitchFamily="18" charset="0"/>
              </a:rPr>
              <a:t>45,000</a:t>
            </a:r>
            <a:r>
              <a:rPr lang="en-US" altLang="ja-JP" sz="4300" dirty="0">
                <a:effectLst/>
                <a:latin typeface="BIZ UDゴシック" panose="020B0400000000000000" pitchFamily="49" charset="-128"/>
                <a:ea typeface="BIZ UDゴシック" panose="020B0400000000000000" pitchFamily="49" charset="-128"/>
                <a:cs typeface="Times New Roman" panose="02020603050405020304" pitchFamily="18" charset="0"/>
              </a:rPr>
              <a:t> women and girls worldwide have been killed by their families. On average, </a:t>
            </a:r>
            <a:r>
              <a:rPr lang="en-US" altLang="ja-JP" sz="4300" b="1" dirty="0">
                <a:effectLst/>
                <a:latin typeface="BIZ UDゴシック" panose="020B0400000000000000" pitchFamily="49" charset="-128"/>
                <a:ea typeface="BIZ UDゴシック" panose="020B0400000000000000" pitchFamily="49" charset="-128"/>
                <a:cs typeface="Times New Roman" panose="02020603050405020304" pitchFamily="18" charset="0"/>
              </a:rPr>
              <a:t>every hour, more than five women and girls were killed by family members and relatives</a:t>
            </a:r>
            <a:r>
              <a:rPr lang="en-US" altLang="ja-JP" sz="4300" dirty="0">
                <a:effectLst/>
                <a:latin typeface="BIZ UDゴシック" panose="020B0400000000000000" pitchFamily="49" charset="-128"/>
                <a:ea typeface="BIZ UDゴシック" panose="020B0400000000000000" pitchFamily="49" charset="-128"/>
                <a:cs typeface="Times New Roman" panose="02020603050405020304" pitchFamily="18" charset="0"/>
              </a:rPr>
              <a:t>. UN Women works with Member States and citizens to help women and girls affected by violence.</a:t>
            </a:r>
            <a:endParaRPr kumimoji="1" lang="ja-JP" altLang="en-US" sz="4300" dirty="0"/>
          </a:p>
        </p:txBody>
      </p:sp>
    </p:spTree>
    <p:extLst>
      <p:ext uri="{BB962C8B-B14F-4D97-AF65-F5344CB8AC3E}">
        <p14:creationId xmlns:p14="http://schemas.microsoft.com/office/powerpoint/2010/main" val="223535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E24703-01AA-7DE3-21BC-A478FC7A4DEA}"/>
              </a:ext>
            </a:extLst>
          </p:cNvPr>
          <p:cNvSpPr>
            <a:spLocks noGrp="1"/>
          </p:cNvSpPr>
          <p:nvPr>
            <p:ph type="title"/>
          </p:nvPr>
        </p:nvSpPr>
        <p:spPr>
          <a:xfrm>
            <a:off x="838200" y="510362"/>
            <a:ext cx="11208488" cy="723015"/>
          </a:xfrm>
        </p:spPr>
        <p:txBody>
          <a:bodyPr>
            <a:normAutofit fontScale="90000"/>
          </a:bodyPr>
          <a:lstStyle/>
          <a:p>
            <a:r>
              <a:rPr kumimoji="1" lang="en-US" altLang="ja-JP" dirty="0">
                <a:latin typeface="BIZ UDゴシック" panose="020B0400000000000000" pitchFamily="49" charset="-128"/>
                <a:ea typeface="BIZ UDゴシック" panose="020B0400000000000000" pitchFamily="49" charset="-128"/>
              </a:rPr>
              <a:t>Report by the United Nations</a:t>
            </a:r>
            <a:r>
              <a:rPr kumimoji="1" lang="en-US" altLang="ja-JP" sz="4400" b="1" dirty="0">
                <a:latin typeface="BIZ UDゴシック" panose="020B0400000000000000" pitchFamily="49" charset="-128"/>
                <a:ea typeface="BIZ UDゴシック" panose="020B0400000000000000" pitchFamily="49" charset="-128"/>
              </a:rPr>
              <a:t> in 2023</a:t>
            </a:r>
            <a:br>
              <a:rPr kumimoji="1" lang="en-US" altLang="ja-JP" sz="4400" b="1" dirty="0">
                <a:latin typeface="BIZ UDゴシック" panose="020B0400000000000000" pitchFamily="49" charset="-128"/>
                <a:ea typeface="BIZ UDゴシック" panose="020B0400000000000000" pitchFamily="49" charset="-128"/>
              </a:rPr>
            </a:br>
            <a:endParaRPr kumimoji="1" lang="ja-JP" altLang="en-US"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FFC70240-9ACA-1A93-9092-2BEA5D0BE570}"/>
              </a:ext>
            </a:extLst>
          </p:cNvPr>
          <p:cNvSpPr>
            <a:spLocks noGrp="1"/>
          </p:cNvSpPr>
          <p:nvPr>
            <p:ph idx="1"/>
          </p:nvPr>
        </p:nvSpPr>
        <p:spPr>
          <a:xfrm>
            <a:off x="838200" y="1158949"/>
            <a:ext cx="10515600" cy="5475766"/>
          </a:xfrm>
        </p:spPr>
        <p:txBody>
          <a:bodyPr>
            <a:normAutofit lnSpcReduction="10000"/>
          </a:bodyPr>
          <a:lstStyle/>
          <a:p>
            <a:r>
              <a:rPr kumimoji="1" lang="en-US" altLang="ja-JP" sz="3600" dirty="0">
                <a:latin typeface="BIZ UDゴシック" panose="020B0400000000000000" pitchFamily="49" charset="-128"/>
                <a:ea typeface="BIZ UDゴシック" panose="020B0400000000000000" pitchFamily="49" charset="-128"/>
              </a:rPr>
              <a:t>the proportion of </a:t>
            </a:r>
            <a:r>
              <a:rPr kumimoji="1" lang="en-US" altLang="ja-JP" sz="3600" b="1" dirty="0">
                <a:latin typeface="BIZ UDゴシック" panose="020B0400000000000000" pitchFamily="49" charset="-128"/>
                <a:ea typeface="BIZ UDゴシック" panose="020B0400000000000000" pitchFamily="49" charset="-128"/>
              </a:rPr>
              <a:t>women who died in conflict doubled</a:t>
            </a:r>
            <a:r>
              <a:rPr kumimoji="1" lang="en-US" altLang="ja-JP" sz="3600" dirty="0">
                <a:latin typeface="BIZ UDゴシック" panose="020B0400000000000000" pitchFamily="49" charset="-128"/>
                <a:ea typeface="BIZ UDゴシック" panose="020B0400000000000000" pitchFamily="49" charset="-128"/>
              </a:rPr>
              <a:t>, </a:t>
            </a:r>
          </a:p>
          <a:p>
            <a:r>
              <a:rPr kumimoji="1" lang="en-US" altLang="ja-JP" sz="3600" dirty="0">
                <a:latin typeface="BIZ UDゴシック" panose="020B0400000000000000" pitchFamily="49" charset="-128"/>
                <a:ea typeface="BIZ UDゴシック" panose="020B0400000000000000" pitchFamily="49" charset="-128"/>
              </a:rPr>
              <a:t>the </a:t>
            </a:r>
            <a:r>
              <a:rPr kumimoji="1" lang="en-US" altLang="ja-JP" sz="3600" b="1" dirty="0">
                <a:latin typeface="BIZ UDゴシック" panose="020B0400000000000000" pitchFamily="49" charset="-128"/>
                <a:ea typeface="BIZ UDゴシック" panose="020B0400000000000000" pitchFamily="49" charset="-128"/>
              </a:rPr>
              <a:t>fear</a:t>
            </a:r>
            <a:r>
              <a:rPr kumimoji="1" lang="en-US" altLang="ja-JP" sz="3600" dirty="0">
                <a:latin typeface="BIZ UDゴシック" panose="020B0400000000000000" pitchFamily="49" charset="-128"/>
                <a:ea typeface="BIZ UDゴシック" panose="020B0400000000000000" pitchFamily="49" charset="-128"/>
              </a:rPr>
              <a:t> </a:t>
            </a:r>
            <a:r>
              <a:rPr kumimoji="1" lang="en-US" altLang="ja-JP" sz="3600" b="1" dirty="0">
                <a:latin typeface="BIZ UDゴシック" panose="020B0400000000000000" pitchFamily="49" charset="-128"/>
                <a:ea typeface="BIZ UDゴシック" panose="020B0400000000000000" pitchFamily="49" charset="-128"/>
              </a:rPr>
              <a:t>that </a:t>
            </a:r>
            <a:r>
              <a:rPr kumimoji="1" lang="en-US" altLang="ja-JP" sz="3600" b="1" dirty="0">
                <a:solidFill>
                  <a:srgbClr val="FF0000"/>
                </a:solidFill>
                <a:latin typeface="BIZ UDゴシック" panose="020B0400000000000000" pitchFamily="49" charset="-128"/>
                <a:ea typeface="BIZ UDゴシック" panose="020B0400000000000000" pitchFamily="49" charset="-128"/>
              </a:rPr>
              <a:t>612 million </a:t>
            </a:r>
            <a:r>
              <a:rPr kumimoji="1" lang="en-US" altLang="ja-JP" sz="3600" b="1" dirty="0">
                <a:latin typeface="BIZ UDゴシック" panose="020B0400000000000000" pitchFamily="49" charset="-128"/>
                <a:ea typeface="BIZ UDゴシック" panose="020B0400000000000000" pitchFamily="49" charset="-128"/>
              </a:rPr>
              <a:t>women and girls receive from war </a:t>
            </a:r>
            <a:r>
              <a:rPr kumimoji="1" lang="en-US" altLang="ja-JP" sz="3600" dirty="0">
                <a:latin typeface="BIZ UDゴシック" panose="020B0400000000000000" pitchFamily="49" charset="-128"/>
                <a:ea typeface="BIZ UDゴシック" panose="020B0400000000000000" pitchFamily="49" charset="-128"/>
              </a:rPr>
              <a:t>is </a:t>
            </a:r>
            <a:r>
              <a:rPr kumimoji="1" lang="en-US" altLang="ja-JP" sz="3600" b="1" dirty="0">
                <a:solidFill>
                  <a:srgbClr val="FF0000"/>
                </a:solidFill>
                <a:latin typeface="BIZ UDゴシック" panose="020B0400000000000000" pitchFamily="49" charset="-128"/>
                <a:ea typeface="BIZ UDゴシック" panose="020B0400000000000000" pitchFamily="49" charset="-128"/>
              </a:rPr>
              <a:t>50% more than </a:t>
            </a:r>
            <a:r>
              <a:rPr kumimoji="1" lang="en-US" altLang="ja-JP" sz="3600" dirty="0">
                <a:latin typeface="BIZ UDゴシック" panose="020B0400000000000000" pitchFamily="49" charset="-128"/>
                <a:ea typeface="BIZ UDゴシック" panose="020B0400000000000000" pitchFamily="49" charset="-128"/>
              </a:rPr>
              <a:t>it was </a:t>
            </a:r>
            <a:r>
              <a:rPr kumimoji="1" lang="en-US" altLang="ja-JP" sz="3600" b="1" dirty="0">
                <a:latin typeface="BIZ UDゴシック" panose="020B0400000000000000" pitchFamily="49" charset="-128"/>
                <a:ea typeface="BIZ UDゴシック" panose="020B0400000000000000" pitchFamily="49" charset="-128"/>
              </a:rPr>
              <a:t>10 years ago</a:t>
            </a:r>
            <a:r>
              <a:rPr kumimoji="1" lang="en-US" altLang="ja-JP" sz="3600" dirty="0">
                <a:latin typeface="BIZ UDゴシック" panose="020B0400000000000000" pitchFamily="49" charset="-128"/>
                <a:ea typeface="BIZ UDゴシック" panose="020B0400000000000000" pitchFamily="49" charset="-128"/>
              </a:rPr>
              <a:t>. </a:t>
            </a:r>
          </a:p>
          <a:p>
            <a:r>
              <a:rPr kumimoji="1" lang="en-US" altLang="ja-JP" sz="3600" b="1" dirty="0">
                <a:latin typeface="BIZ UDゴシック" panose="020B0400000000000000" pitchFamily="49" charset="-128"/>
                <a:ea typeface="BIZ UDゴシック" panose="020B0400000000000000" pitchFamily="49" charset="-128"/>
              </a:rPr>
              <a:t>There has also been a </a:t>
            </a:r>
            <a:r>
              <a:rPr kumimoji="1" lang="en-US" altLang="ja-JP" sz="3600" b="1" dirty="0">
                <a:solidFill>
                  <a:srgbClr val="FF0000"/>
                </a:solidFill>
                <a:latin typeface="BIZ UDゴシック" panose="020B0400000000000000" pitchFamily="49" charset="-128"/>
                <a:ea typeface="BIZ UDゴシック" panose="020B0400000000000000" pitchFamily="49" charset="-128"/>
              </a:rPr>
              <a:t>50%</a:t>
            </a:r>
            <a:r>
              <a:rPr kumimoji="1" lang="en-US" altLang="ja-JP" sz="3600" b="1" dirty="0">
                <a:latin typeface="BIZ UDゴシック" panose="020B0400000000000000" pitchFamily="49" charset="-128"/>
                <a:ea typeface="BIZ UDゴシック" panose="020B0400000000000000" pitchFamily="49" charset="-128"/>
              </a:rPr>
              <a:t> </a:t>
            </a:r>
            <a:r>
              <a:rPr kumimoji="1" lang="en-US" altLang="ja-JP" sz="3600" b="1" dirty="0">
                <a:solidFill>
                  <a:srgbClr val="FF0000"/>
                </a:solidFill>
                <a:latin typeface="BIZ UDゴシック" panose="020B0400000000000000" pitchFamily="49" charset="-128"/>
                <a:ea typeface="BIZ UDゴシック" panose="020B0400000000000000" pitchFamily="49" charset="-128"/>
              </a:rPr>
              <a:t>increase</a:t>
            </a:r>
            <a:r>
              <a:rPr kumimoji="1" lang="en-US" altLang="ja-JP" sz="3600" b="1" dirty="0">
                <a:latin typeface="BIZ UDゴシック" panose="020B0400000000000000" pitchFamily="49" charset="-128"/>
                <a:ea typeface="BIZ UDゴシック" panose="020B0400000000000000" pitchFamily="49" charset="-128"/>
              </a:rPr>
              <a:t> in the number of confirmed conflict-related sexual violence cases.</a:t>
            </a:r>
          </a:p>
          <a:p>
            <a:r>
              <a:rPr kumimoji="1" lang="en-US" altLang="ja-JP" sz="3600" b="1" dirty="0">
                <a:latin typeface="BIZ UDゴシック" panose="020B0400000000000000" pitchFamily="49" charset="-128"/>
                <a:ea typeface="BIZ UDゴシック" panose="020B0400000000000000" pitchFamily="49" charset="-128"/>
              </a:rPr>
              <a:t>35% increase in the number of girls who have been subjected to serious human rights violations.</a:t>
            </a:r>
          </a:p>
          <a:p>
            <a:endParaRPr kumimoji="1" lang="ja-JP" altLang="en-US" dirty="0"/>
          </a:p>
        </p:txBody>
      </p:sp>
      <p:pic>
        <p:nvPicPr>
          <p:cNvPr id="4" name="図 3">
            <a:extLst>
              <a:ext uri="{FF2B5EF4-FFF2-40B4-BE49-F238E27FC236}">
                <a16:creationId xmlns:a16="http://schemas.microsoft.com/office/drawing/2014/main" id="{CE4A62D2-3220-DCC9-4EF6-4882895F83EE}"/>
              </a:ext>
            </a:extLst>
          </p:cNvPr>
          <p:cNvPicPr>
            <a:picLocks noChangeAspect="1"/>
          </p:cNvPicPr>
          <p:nvPr/>
        </p:nvPicPr>
        <p:blipFill>
          <a:blip r:embed="rId3"/>
          <a:stretch>
            <a:fillRect/>
          </a:stretch>
        </p:blipFill>
        <p:spPr>
          <a:xfrm>
            <a:off x="9646998" y="5748357"/>
            <a:ext cx="2328874" cy="1018120"/>
          </a:xfrm>
          <a:prstGeom prst="rect">
            <a:avLst/>
          </a:prstGeom>
        </p:spPr>
      </p:pic>
    </p:spTree>
    <p:extLst>
      <p:ext uri="{BB962C8B-B14F-4D97-AF65-F5344CB8AC3E}">
        <p14:creationId xmlns:p14="http://schemas.microsoft.com/office/powerpoint/2010/main" val="606097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DFDE62-2CB2-60AE-D0B6-F507BE65E3F8}"/>
              </a:ext>
            </a:extLst>
          </p:cNvPr>
          <p:cNvSpPr>
            <a:spLocks noGrp="1"/>
          </p:cNvSpPr>
          <p:nvPr>
            <p:ph type="title"/>
          </p:nvPr>
        </p:nvSpPr>
        <p:spPr>
          <a:xfrm>
            <a:off x="838200" y="143436"/>
            <a:ext cx="10515600" cy="1350324"/>
          </a:xfrm>
        </p:spPr>
        <p:txBody>
          <a:bodyPr/>
          <a:lstStyle/>
          <a:p>
            <a:r>
              <a:rPr kumimoji="1" lang="en-US" altLang="ja-JP" b="1" dirty="0"/>
              <a:t>UN Women’s activities for Elimination of Violence against women and girls</a:t>
            </a:r>
            <a:endParaRPr kumimoji="1" lang="ja-JP" altLang="en-US" b="1" dirty="0"/>
          </a:p>
        </p:txBody>
      </p:sp>
      <p:sp>
        <p:nvSpPr>
          <p:cNvPr id="6" name="テキスト ボックス 5">
            <a:extLst>
              <a:ext uri="{FF2B5EF4-FFF2-40B4-BE49-F238E27FC236}">
                <a16:creationId xmlns:a16="http://schemas.microsoft.com/office/drawing/2014/main" id="{07000449-86CC-65B9-5810-3591DBB4D5C7}"/>
              </a:ext>
            </a:extLst>
          </p:cNvPr>
          <p:cNvSpPr txBox="1"/>
          <p:nvPr/>
        </p:nvSpPr>
        <p:spPr>
          <a:xfrm>
            <a:off x="340243" y="1871331"/>
            <a:ext cx="11408734" cy="4753032"/>
          </a:xfrm>
          <a:prstGeom prst="rect">
            <a:avLst/>
          </a:prstGeom>
          <a:noFill/>
        </p:spPr>
        <p:txBody>
          <a:bodyPr wrap="square">
            <a:spAutoFit/>
          </a:bodyPr>
          <a:lstStyle/>
          <a:p>
            <a:pPr indent="127000">
              <a:lnSpc>
                <a:spcPct val="107000"/>
              </a:lnSpc>
              <a:spcAft>
                <a:spcPts val="800"/>
              </a:spcAft>
            </a:pPr>
            <a:r>
              <a:rPr lang="en-US" altLang="ja-JP" sz="3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In order to eliminate violence against women, </a:t>
            </a:r>
            <a:r>
              <a:rPr lang="en-US" altLang="ja-JP" sz="3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women's organizations in various countries</a:t>
            </a:r>
            <a:r>
              <a:rPr lang="en-US" altLang="ja-JP" sz="3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with </a:t>
            </a:r>
            <a:r>
              <a:rPr lang="en-US" altLang="ja-JP" sz="3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the support of UN Women</a:t>
            </a:r>
            <a:r>
              <a:rPr lang="en-US" altLang="ja-JP" sz="3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are </a:t>
            </a:r>
            <a:r>
              <a:rPr lang="en-US" altLang="ja-JP" sz="3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training</a:t>
            </a:r>
            <a:r>
              <a:rPr lang="en-US" altLang="ja-JP" sz="3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3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women to overcome violence </a:t>
            </a:r>
            <a:r>
              <a:rPr lang="en-US" altLang="ja-JP" sz="3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they have received, </a:t>
            </a:r>
            <a:r>
              <a:rPr lang="en-US" altLang="ja-JP" sz="3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building women's centers to provide counseling and vocational training for the victims of violence to help the</a:t>
            </a:r>
            <a:r>
              <a:rPr lang="en-US" altLang="ja-JP" sz="3600" b="1" kern="100" dirty="0">
                <a:latin typeface="BIZ UDゴシック" panose="020B0400000000000000" pitchFamily="49" charset="-128"/>
                <a:ea typeface="BIZ UDゴシック" panose="020B0400000000000000" pitchFamily="49" charset="-128"/>
                <a:cs typeface="Times New Roman" panose="02020603050405020304" pitchFamily="18" charset="0"/>
              </a:rPr>
              <a:t>ir </a:t>
            </a:r>
            <a:r>
              <a:rPr lang="en-US" altLang="ja-JP" sz="3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rehabilitation,</a:t>
            </a:r>
            <a:r>
              <a:rPr lang="en-US" altLang="ja-JP" sz="3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and </a:t>
            </a:r>
            <a:r>
              <a:rPr lang="en-US" altLang="ja-JP" sz="36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training female police officers. </a:t>
            </a:r>
            <a:endParaRPr lang="ja-JP" altLang="ja-JP" sz="3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3" name="図 2">
            <a:extLst>
              <a:ext uri="{FF2B5EF4-FFF2-40B4-BE49-F238E27FC236}">
                <a16:creationId xmlns:a16="http://schemas.microsoft.com/office/drawing/2014/main" id="{13637362-BFB8-05BD-4055-DEEE4C04ABBC}"/>
              </a:ext>
            </a:extLst>
          </p:cNvPr>
          <p:cNvPicPr>
            <a:picLocks noChangeAspect="1"/>
          </p:cNvPicPr>
          <p:nvPr/>
        </p:nvPicPr>
        <p:blipFill>
          <a:blip r:embed="rId3"/>
          <a:stretch>
            <a:fillRect/>
          </a:stretch>
        </p:blipFill>
        <p:spPr>
          <a:xfrm>
            <a:off x="9642516" y="5983815"/>
            <a:ext cx="2328874" cy="1018120"/>
          </a:xfrm>
          <a:prstGeom prst="rect">
            <a:avLst/>
          </a:prstGeom>
        </p:spPr>
      </p:pic>
    </p:spTree>
    <p:extLst>
      <p:ext uri="{BB962C8B-B14F-4D97-AF65-F5344CB8AC3E}">
        <p14:creationId xmlns:p14="http://schemas.microsoft.com/office/powerpoint/2010/main" val="2696687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22698-805E-9155-74BC-64D91BABF3A3}"/>
              </a:ext>
            </a:extLst>
          </p:cNvPr>
          <p:cNvSpPr>
            <a:spLocks noGrp="1"/>
          </p:cNvSpPr>
          <p:nvPr>
            <p:ph type="title"/>
          </p:nvPr>
        </p:nvSpPr>
        <p:spPr>
          <a:xfrm>
            <a:off x="838200" y="1"/>
            <a:ext cx="10515600" cy="1531087"/>
          </a:xfrm>
        </p:spPr>
        <p:txBody>
          <a:bodyPr>
            <a:normAutofit fontScale="90000"/>
          </a:bodyPr>
          <a:lstStyle/>
          <a:p>
            <a:r>
              <a:rPr kumimoji="1" lang="en-US" altLang="ja-JP" b="1" dirty="0">
                <a:latin typeface="BIZ UDゴシック" panose="020B0400000000000000" pitchFamily="49" charset="-128"/>
                <a:ea typeface="BIZ UDゴシック" panose="020B0400000000000000" pitchFamily="49" charset="-128"/>
              </a:rPr>
              <a:t>The United Nations Trust Fund for the Elimination of Violence Against Women </a:t>
            </a:r>
            <a:endParaRPr kumimoji="1" lang="ja-JP" altLang="en-US" b="1"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0F3FC6C4-7176-DD50-0B2B-93B327E07793}"/>
              </a:ext>
            </a:extLst>
          </p:cNvPr>
          <p:cNvSpPr>
            <a:spLocks noGrp="1"/>
          </p:cNvSpPr>
          <p:nvPr>
            <p:ph idx="1"/>
          </p:nvPr>
        </p:nvSpPr>
        <p:spPr>
          <a:xfrm>
            <a:off x="930564" y="1847273"/>
            <a:ext cx="10515600" cy="4202098"/>
          </a:xfrm>
        </p:spPr>
        <p:txBody>
          <a:bodyPr>
            <a:normAutofit/>
          </a:bodyPr>
          <a:lstStyle/>
          <a:p>
            <a:pPr marL="0" indent="0">
              <a:buNone/>
            </a:pPr>
            <a:r>
              <a:rPr kumimoji="1" lang="en-US" altLang="ja-JP" sz="3600" b="1" dirty="0">
                <a:latin typeface="BIZ UDゴシック" panose="020B0400000000000000" pitchFamily="49" charset="-128"/>
                <a:ea typeface="BIZ UDゴシック" panose="020B0400000000000000" pitchFamily="49" charset="-128"/>
              </a:rPr>
              <a:t>was established in 1996 after the Beijing Conference at the suggestion of the government of Japan and other several countries.</a:t>
            </a:r>
          </a:p>
          <a:p>
            <a:pPr marL="0" indent="0">
              <a:buNone/>
            </a:pPr>
            <a:r>
              <a:rPr lang="en-US" altLang="ja-JP" sz="3600" b="1" dirty="0">
                <a:effectLst/>
                <a:latin typeface="BIZ UDゴシック" panose="020B0400000000000000" pitchFamily="49" charset="-128"/>
                <a:ea typeface="BIZ UDゴシック" panose="020B0400000000000000" pitchFamily="49" charset="-128"/>
              </a:rPr>
              <a:t>Japan Committee for UN Women has constantly contribute</a:t>
            </a:r>
            <a:r>
              <a:rPr lang="en-US" altLang="ja-JP" sz="3600" b="1" dirty="0">
                <a:latin typeface="BIZ UDゴシック" panose="020B0400000000000000" pitchFamily="49" charset="-128"/>
                <a:ea typeface="BIZ UDゴシック" panose="020B0400000000000000" pitchFamily="49" charset="-128"/>
              </a:rPr>
              <a:t>d</a:t>
            </a:r>
            <a:r>
              <a:rPr lang="en-US" altLang="ja-JP" sz="3600" b="1" dirty="0">
                <a:effectLst/>
                <a:latin typeface="BIZ UDゴシック" panose="020B0400000000000000" pitchFamily="49" charset="-128"/>
                <a:ea typeface="BIZ UDゴシック" panose="020B0400000000000000" pitchFamily="49" charset="-128"/>
              </a:rPr>
              <a:t> to this fund</a:t>
            </a:r>
            <a:r>
              <a:rPr lang="en-US" altLang="ja-JP" sz="3600" b="1" dirty="0">
                <a:effectLst/>
                <a:latin typeface="BIZ UDゴシック" panose="020B0400000000000000" pitchFamily="49" charset="-128"/>
                <a:ea typeface="BIZ UDゴシック" panose="020B0400000000000000" pitchFamily="49" charset="-128"/>
                <a:cs typeface="Calibri" panose="020F0502020204030204" pitchFamily="34" charset="0"/>
              </a:rPr>
              <a:t>.</a:t>
            </a:r>
            <a:endParaRPr kumimoji="1" lang="ja-JP" altLang="en-US" sz="3600" b="1" dirty="0">
              <a:latin typeface="BIZ UDゴシック" panose="020B0400000000000000" pitchFamily="49" charset="-128"/>
              <a:ea typeface="BIZ UDゴシック" panose="020B0400000000000000" pitchFamily="49" charset="-128"/>
            </a:endParaRPr>
          </a:p>
        </p:txBody>
      </p:sp>
      <mc:AlternateContent xmlns:mc="http://schemas.openxmlformats.org/markup-compatibility/2006" xmlns:pslz="http://schemas.microsoft.com/office/powerpoint/2016/slidezoom">
        <mc:Choice Requires="pslz">
          <p:graphicFrame>
            <p:nvGraphicFramePr>
              <p:cNvPr id="5" name="スライド ズーム 4">
                <a:extLst>
                  <a:ext uri="{FF2B5EF4-FFF2-40B4-BE49-F238E27FC236}">
                    <a16:creationId xmlns:a16="http://schemas.microsoft.com/office/drawing/2014/main" id="{6AFC901E-36F3-E41E-46AE-C0E2FDDB010B}"/>
                  </a:ext>
                </a:extLst>
              </p:cNvPr>
              <p:cNvGraphicFramePr>
                <a:graphicFrameLocks noChangeAspect="1"/>
              </p:cNvGraphicFramePr>
              <p:nvPr>
                <p:extLst>
                  <p:ext uri="{D42A27DB-BD31-4B8C-83A1-F6EECF244321}">
                    <p14:modId xmlns:p14="http://schemas.microsoft.com/office/powerpoint/2010/main" val="3653666898"/>
                  </p:ext>
                </p:extLst>
              </p:nvPr>
            </p:nvGraphicFramePr>
            <p:xfrm>
              <a:off x="-2483224" y="2271432"/>
              <a:ext cx="3048000" cy="1714500"/>
            </p:xfrm>
            <a:graphic>
              <a:graphicData uri="http://schemas.microsoft.com/office/powerpoint/2016/slidezoom">
                <pslz:sldZm>
                  <pslz:sldZmObj sldId="429" cId="3833130622">
                    <pslz:zmPr id="{87738E0F-2F5B-49C2-B895-6958EC389312}"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スライド ズーム 4">
                <a:extLst>
                  <a:ext uri="{FF2B5EF4-FFF2-40B4-BE49-F238E27FC236}">
                    <a16:creationId xmlns:a16="http://schemas.microsoft.com/office/drawing/2014/main" id="{6AFC901E-36F3-E41E-46AE-C0E2FDDB010B}"/>
                  </a:ext>
                </a:extLst>
              </p:cNvPr>
              <p:cNvPicPr>
                <a:picLocks noGrp="1" noRot="1" noChangeAspect="1" noMove="1" noResize="1" noEditPoints="1" noAdjustHandles="1" noChangeArrowheads="1" noChangeShapeType="1"/>
              </p:cNvPicPr>
              <p:nvPr/>
            </p:nvPicPr>
            <p:blipFill>
              <a:blip r:embed="rId3"/>
              <a:stretch>
                <a:fillRect/>
              </a:stretch>
            </p:blipFill>
            <p:spPr>
              <a:xfrm>
                <a:off x="-2483224" y="2271432"/>
                <a:ext cx="3048000" cy="1714500"/>
              </a:xfrm>
              <a:prstGeom prst="rect">
                <a:avLst/>
              </a:prstGeom>
              <a:ln w="3175">
                <a:solidFill>
                  <a:prstClr val="ltGray"/>
                </a:solidFill>
              </a:ln>
            </p:spPr>
          </p:pic>
        </mc:Fallback>
      </mc:AlternateContent>
      <p:pic>
        <p:nvPicPr>
          <p:cNvPr id="4" name="図 3">
            <a:extLst>
              <a:ext uri="{FF2B5EF4-FFF2-40B4-BE49-F238E27FC236}">
                <a16:creationId xmlns:a16="http://schemas.microsoft.com/office/drawing/2014/main" id="{6EB1ECBE-C840-2153-E9F6-EAA250D5D519}"/>
              </a:ext>
            </a:extLst>
          </p:cNvPr>
          <p:cNvPicPr>
            <a:picLocks noChangeAspect="1"/>
          </p:cNvPicPr>
          <p:nvPr/>
        </p:nvPicPr>
        <p:blipFill>
          <a:blip r:embed="rId4"/>
          <a:stretch>
            <a:fillRect/>
          </a:stretch>
        </p:blipFill>
        <p:spPr>
          <a:xfrm>
            <a:off x="9200416" y="5540311"/>
            <a:ext cx="2328874" cy="1018120"/>
          </a:xfrm>
          <a:prstGeom prst="rect">
            <a:avLst/>
          </a:prstGeom>
        </p:spPr>
      </p:pic>
    </p:spTree>
    <p:extLst>
      <p:ext uri="{BB962C8B-B14F-4D97-AF65-F5344CB8AC3E}">
        <p14:creationId xmlns:p14="http://schemas.microsoft.com/office/powerpoint/2010/main" val="3833130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73CE2B-47C1-BA93-6559-0C7858FC7E05}"/>
              </a:ext>
            </a:extLst>
          </p:cNvPr>
          <p:cNvSpPr>
            <a:spLocks noGrp="1"/>
          </p:cNvSpPr>
          <p:nvPr>
            <p:ph type="title"/>
          </p:nvPr>
        </p:nvSpPr>
        <p:spPr>
          <a:xfrm>
            <a:off x="809297" y="365125"/>
            <a:ext cx="8219089" cy="777875"/>
          </a:xfrm>
        </p:spPr>
        <p:txBody>
          <a:bodyPr>
            <a:noAutofit/>
          </a:bodyPr>
          <a:lstStyle/>
          <a:p>
            <a:r>
              <a:rPr kumimoji="1" lang="en-US" altLang="ja-JP" b="1" dirty="0">
                <a:latin typeface="BIZ UDゴシック" panose="020B0400000000000000" pitchFamily="49" charset="-128"/>
                <a:ea typeface="BIZ UDゴシック" panose="020B0400000000000000" pitchFamily="49" charset="-128"/>
              </a:rPr>
              <a:t>Establishment</a:t>
            </a:r>
            <a:r>
              <a:rPr kumimoji="1" lang="ja-JP" altLang="en-US" b="1" dirty="0">
                <a:latin typeface="BIZ UDゴシック" panose="020B0400000000000000" pitchFamily="49" charset="-128"/>
                <a:ea typeface="BIZ UDゴシック" panose="020B0400000000000000" pitchFamily="49" charset="-128"/>
              </a:rPr>
              <a:t> </a:t>
            </a:r>
            <a:r>
              <a:rPr kumimoji="1" lang="en-US" altLang="ja-JP" b="1" dirty="0">
                <a:latin typeface="BIZ UDゴシック" panose="020B0400000000000000" pitchFamily="49" charset="-128"/>
                <a:ea typeface="BIZ UDゴシック" panose="020B0400000000000000" pitchFamily="49" charset="-128"/>
              </a:rPr>
              <a:t>of UN Women</a:t>
            </a:r>
            <a:endParaRPr kumimoji="1" lang="ja-JP" altLang="en-US" b="1"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83834DFA-2640-65E3-78A8-C6F60A6AB6BC}"/>
              </a:ext>
            </a:extLst>
          </p:cNvPr>
          <p:cNvSpPr>
            <a:spLocks noGrp="1"/>
          </p:cNvSpPr>
          <p:nvPr>
            <p:ph idx="1"/>
          </p:nvPr>
        </p:nvSpPr>
        <p:spPr>
          <a:xfrm>
            <a:off x="457200" y="1244600"/>
            <a:ext cx="11176000" cy="5435600"/>
          </a:xfrm>
        </p:spPr>
        <p:txBody>
          <a:bodyPr>
            <a:normAutofit lnSpcReduction="10000"/>
          </a:bodyPr>
          <a:lstStyle/>
          <a:p>
            <a:pPr marL="0" indent="0">
              <a:buNone/>
            </a:pPr>
            <a:r>
              <a:rPr kumimoji="1" lang="en-US" altLang="ja-JP" sz="3000" b="1" dirty="0">
                <a:latin typeface="BIZ UDゴシック" panose="020B0400000000000000" pitchFamily="49" charset="-128"/>
                <a:ea typeface="BIZ UDゴシック" panose="020B0400000000000000" pitchFamily="49" charset="-128"/>
              </a:rPr>
              <a:t>UN Women </a:t>
            </a:r>
            <a:r>
              <a:rPr kumimoji="1" lang="en-US" altLang="ja-JP" b="1" dirty="0">
                <a:latin typeface="BIZ UDゴシック" panose="020B0400000000000000" pitchFamily="49" charset="-128"/>
                <a:ea typeface="BIZ UDゴシック" panose="020B0400000000000000" pitchFamily="49" charset="-128"/>
              </a:rPr>
              <a:t>wa</a:t>
            </a:r>
            <a:r>
              <a:rPr lang="en-US" altLang="ja-JP" b="1" dirty="0">
                <a:latin typeface="BIZ UDゴシック" panose="020B0400000000000000" pitchFamily="49" charset="-128"/>
                <a:ea typeface="BIZ UDゴシック" panose="020B0400000000000000" pitchFamily="49" charset="-128"/>
              </a:rPr>
              <a:t>s </a:t>
            </a:r>
            <a:r>
              <a:rPr kumimoji="1" lang="en-US" altLang="ja-JP" b="1" dirty="0">
                <a:latin typeface="BIZ UDゴシック" panose="020B0400000000000000" pitchFamily="49" charset="-128"/>
                <a:ea typeface="BIZ UDゴシック" panose="020B0400000000000000" pitchFamily="49" charset="-128"/>
              </a:rPr>
              <a:t>established in 2010 to promote gender equality and empowerment of women and girls by integrating and developing the following four women-related organizations</a:t>
            </a:r>
            <a:r>
              <a:rPr kumimoji="1" lang="ja-JP" altLang="en-US" b="1" dirty="0">
                <a:latin typeface="BIZ UDゴシック" panose="020B0400000000000000" pitchFamily="49" charset="-128"/>
                <a:ea typeface="BIZ UDゴシック" panose="020B0400000000000000" pitchFamily="49" charset="-128"/>
              </a:rPr>
              <a:t> </a:t>
            </a:r>
            <a:r>
              <a:rPr kumimoji="1" lang="en-US" altLang="ja-JP" b="1" dirty="0">
                <a:latin typeface="BIZ UDゴシック" panose="020B0400000000000000" pitchFamily="49" charset="-128"/>
                <a:ea typeface="BIZ UDゴシック" panose="020B0400000000000000" pitchFamily="49" charset="-128"/>
              </a:rPr>
              <a:t>of</a:t>
            </a:r>
            <a:r>
              <a:rPr kumimoji="1" lang="ja-JP" altLang="en-US" b="1" dirty="0">
                <a:latin typeface="BIZ UDゴシック" panose="020B0400000000000000" pitchFamily="49" charset="-128"/>
                <a:ea typeface="BIZ UDゴシック" panose="020B0400000000000000" pitchFamily="49" charset="-128"/>
              </a:rPr>
              <a:t> </a:t>
            </a:r>
            <a:r>
              <a:rPr kumimoji="1" lang="en-US" altLang="ja-JP" b="1" dirty="0">
                <a:latin typeface="BIZ UDゴシック" panose="020B0400000000000000" pitchFamily="49" charset="-128"/>
                <a:ea typeface="BIZ UDゴシック" panose="020B0400000000000000" pitchFamily="49" charset="-128"/>
              </a:rPr>
              <a:t>United</a:t>
            </a:r>
            <a:r>
              <a:rPr kumimoji="1" lang="ja-JP" altLang="en-US" b="1" dirty="0">
                <a:latin typeface="BIZ UDゴシック" panose="020B0400000000000000" pitchFamily="49" charset="-128"/>
                <a:ea typeface="BIZ UDゴシック" panose="020B0400000000000000" pitchFamily="49" charset="-128"/>
              </a:rPr>
              <a:t> </a:t>
            </a:r>
            <a:r>
              <a:rPr kumimoji="1" lang="en-US" altLang="ja-JP" b="1" dirty="0">
                <a:latin typeface="BIZ UDゴシック" panose="020B0400000000000000" pitchFamily="49" charset="-128"/>
                <a:ea typeface="BIZ UDゴシック" panose="020B0400000000000000" pitchFamily="49" charset="-128"/>
              </a:rPr>
              <a:t>N</a:t>
            </a:r>
            <a:r>
              <a:rPr lang="en-US" altLang="ja-JP" b="1" dirty="0">
                <a:latin typeface="BIZ UDゴシック" panose="020B0400000000000000" pitchFamily="49" charset="-128"/>
                <a:ea typeface="BIZ UDゴシック" panose="020B0400000000000000" pitchFamily="49" charset="-128"/>
              </a:rPr>
              <a:t>ations</a:t>
            </a:r>
            <a:r>
              <a:rPr kumimoji="1" lang="en-US" altLang="ja-JP" b="1" dirty="0">
                <a:latin typeface="BIZ UDPゴシック" panose="020B0400000000000000" pitchFamily="50" charset="-128"/>
                <a:ea typeface="BIZ UDPゴシック" panose="020B0400000000000000" pitchFamily="50" charset="-128"/>
              </a:rPr>
              <a:t>:</a:t>
            </a:r>
          </a:p>
          <a:p>
            <a:pPr marL="0" indent="0">
              <a:buNone/>
            </a:pPr>
            <a:r>
              <a:rPr lang="en-US" altLang="ja-JP" b="1" kern="100" dirty="0">
                <a:solidFill>
                  <a:schemeClr val="accent5">
                    <a:lumMod val="50000"/>
                  </a:schemeClr>
                </a:solidFill>
                <a:effectLst/>
                <a:latin typeface="BIZ UDゴシック" panose="020B0400000000000000" pitchFamily="49" charset="-128"/>
                <a:ea typeface="BIZ UDゴシック" panose="020B0400000000000000" pitchFamily="49" charset="-128"/>
                <a:cs typeface="Times New Roman" panose="02020603050405020304" pitchFamily="18" charset="0"/>
              </a:rPr>
              <a:t>(1)United Nations Office for Women </a:t>
            </a:r>
            <a:r>
              <a:rPr lang="en-US" altLang="ja-JP"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(Secretariat for the United Nations Commission on the Status of Women (CSW), established in 1946 by the strong proposal from </a:t>
            </a:r>
            <a:r>
              <a:rPr lang="en-US" altLang="ja-JP" b="1" kern="1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Mrs</a:t>
            </a:r>
            <a:r>
              <a:rPr lang="en-US" altLang="ja-JP"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Eleanor Roosevelt and other ladies. At that time there was Human Rights Committee, but no committee for women.</a:t>
            </a:r>
          </a:p>
          <a:p>
            <a:pPr marL="514350" indent="-514350">
              <a:buAutoNum type="arabicParenBoth" startAt="2"/>
            </a:pPr>
            <a:r>
              <a:rPr lang="en-US" altLang="ja-JP" b="1" kern="100" dirty="0">
                <a:solidFill>
                  <a:schemeClr val="accent5">
                    <a:lumMod val="50000"/>
                  </a:schemeClr>
                </a:solidFill>
                <a:effectLst/>
                <a:latin typeface="BIZ UDゴシック" panose="020B0400000000000000" pitchFamily="49" charset="-128"/>
                <a:ea typeface="BIZ UDゴシック" panose="020B0400000000000000" pitchFamily="49" charset="-128"/>
                <a:cs typeface="Times New Roman" panose="02020603050405020304" pitchFamily="18" charset="0"/>
              </a:rPr>
              <a:t>UNIFEM (United Nations Development Fund for Women) </a:t>
            </a:r>
          </a:p>
          <a:p>
            <a:pPr marL="514350" indent="-514350">
              <a:buAutoNum type="arabicParenBoth" startAt="2"/>
            </a:pPr>
            <a:r>
              <a:rPr lang="en-US" altLang="ja-JP" b="1" kern="100" dirty="0">
                <a:solidFill>
                  <a:schemeClr val="accent5">
                    <a:lumMod val="50000"/>
                  </a:schemeClr>
                </a:solidFill>
                <a:effectLst/>
                <a:latin typeface="BIZ UDゴシック" panose="020B0400000000000000" pitchFamily="49" charset="-128"/>
                <a:ea typeface="BIZ UDゴシック" panose="020B0400000000000000" pitchFamily="49" charset="-128"/>
                <a:cs typeface="Times New Roman" panose="02020603050405020304" pitchFamily="18" charset="0"/>
              </a:rPr>
              <a:t>International Research and Training Institute for Women</a:t>
            </a:r>
          </a:p>
          <a:p>
            <a:pPr marL="0" indent="0">
              <a:buNone/>
            </a:pPr>
            <a:r>
              <a:rPr lang="en-US" altLang="ja-JP" b="1" kern="100" dirty="0">
                <a:solidFill>
                  <a:srgbClr val="7030A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b="1" kern="100" dirty="0">
                <a:solidFill>
                  <a:srgbClr val="7030A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４</a:t>
            </a:r>
            <a:r>
              <a:rPr lang="en-US" altLang="ja-JP" b="1" kern="100" dirty="0">
                <a:solidFill>
                  <a:srgbClr val="7030A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b="1" kern="100" dirty="0">
                <a:solidFill>
                  <a:schemeClr val="accent5">
                    <a:lumMod val="50000"/>
                  </a:schemeClr>
                </a:solidFill>
                <a:effectLst/>
                <a:latin typeface="BIZ UDゴシック" panose="020B0400000000000000" pitchFamily="49" charset="-128"/>
                <a:ea typeface="BIZ UDゴシック" panose="020B0400000000000000" pitchFamily="49" charset="-128"/>
                <a:cs typeface="Times New Roman" panose="02020603050405020304" pitchFamily="18" charset="0"/>
              </a:rPr>
              <a:t>Office of the Special Adviser to the Secretary-General of the United Nations established after the Beijing Conference</a:t>
            </a:r>
          </a:p>
          <a:p>
            <a:endParaRPr kumimoji="1" lang="ja-JP" altLang="en-US" dirty="0"/>
          </a:p>
        </p:txBody>
      </p:sp>
      <p:pic>
        <p:nvPicPr>
          <p:cNvPr id="4" name="図 3">
            <a:extLst>
              <a:ext uri="{FF2B5EF4-FFF2-40B4-BE49-F238E27FC236}">
                <a16:creationId xmlns:a16="http://schemas.microsoft.com/office/drawing/2014/main" id="{0FAE8257-BEB3-E871-2747-C6C532191544}"/>
              </a:ext>
            </a:extLst>
          </p:cNvPr>
          <p:cNvPicPr>
            <a:picLocks noChangeAspect="1"/>
          </p:cNvPicPr>
          <p:nvPr/>
        </p:nvPicPr>
        <p:blipFill>
          <a:blip r:embed="rId3"/>
          <a:stretch>
            <a:fillRect/>
          </a:stretch>
        </p:blipFill>
        <p:spPr>
          <a:xfrm>
            <a:off x="9136257" y="11020"/>
            <a:ext cx="2834886" cy="1194920"/>
          </a:xfrm>
          <a:prstGeom prst="rect">
            <a:avLst/>
          </a:prstGeom>
        </p:spPr>
      </p:pic>
    </p:spTree>
    <p:extLst>
      <p:ext uri="{BB962C8B-B14F-4D97-AF65-F5344CB8AC3E}">
        <p14:creationId xmlns:p14="http://schemas.microsoft.com/office/powerpoint/2010/main" val="121970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28A18D-E4B1-55E0-6E70-F19AF686327B}"/>
              </a:ext>
            </a:extLst>
          </p:cNvPr>
          <p:cNvSpPr>
            <a:spLocks noGrp="1"/>
          </p:cNvSpPr>
          <p:nvPr>
            <p:ph type="title"/>
          </p:nvPr>
        </p:nvSpPr>
        <p:spPr>
          <a:xfrm>
            <a:off x="556953" y="521290"/>
            <a:ext cx="11073703" cy="1913566"/>
          </a:xfrm>
        </p:spPr>
        <p:txBody>
          <a:bodyPr>
            <a:noAutofit/>
          </a:bodyPr>
          <a:lstStyle/>
          <a:p>
            <a:pPr algn="ctr"/>
            <a:r>
              <a:rPr lang="en-US" altLang="ja-JP" sz="3200" kern="100" dirty="0">
                <a:effectLst/>
                <a:latin typeface="Yu Gothic UI Semibold" panose="020B0700000000000000" pitchFamily="50" charset="-128"/>
                <a:ea typeface="Yu Gothic UI Semibold" panose="020B0700000000000000" pitchFamily="50" charset="-128"/>
                <a:cs typeface="Times New Roman" panose="02020603050405020304" pitchFamily="18" charset="0"/>
              </a:rPr>
              <a:t>UN Security Council's Resolution on Women, Peace and Security </a:t>
            </a:r>
            <a:r>
              <a:rPr lang="en-US" altLang="ja-JP" sz="3200" b="1" kern="100" dirty="0">
                <a:effectLst/>
                <a:latin typeface="Yu Gothic UI Semibold" panose="020B0700000000000000" pitchFamily="50" charset="-128"/>
                <a:ea typeface="Yu Gothic UI Semibold" panose="020B0700000000000000" pitchFamily="50" charset="-128"/>
                <a:cs typeface="Times New Roman" panose="02020603050405020304" pitchFamily="18" charset="0"/>
              </a:rPr>
              <a:t>WPS</a:t>
            </a:r>
            <a:r>
              <a:rPr lang="en-US" altLang="ja-JP" sz="3200" kern="100" dirty="0">
                <a:effectLst/>
                <a:latin typeface="Yu Gothic UI Semibold" panose="020B0700000000000000" pitchFamily="50" charset="-128"/>
                <a:ea typeface="Yu Gothic UI Semibold" panose="020B0700000000000000" pitchFamily="50" charset="-128"/>
                <a:cs typeface="Times New Roman" panose="02020603050405020304" pitchFamily="18" charset="0"/>
              </a:rPr>
              <a:t>(2000) </a:t>
            </a:r>
            <a:br>
              <a:rPr lang="en-US" altLang="ja-JP" sz="3200" kern="100" dirty="0">
                <a:effectLst/>
                <a:latin typeface="Yu Gothic UI Semibold" panose="020B0700000000000000" pitchFamily="50" charset="-128"/>
                <a:ea typeface="Yu Gothic UI Semibold" panose="020B0700000000000000" pitchFamily="50" charset="-128"/>
                <a:cs typeface="Times New Roman" panose="02020603050405020304" pitchFamily="18" charset="0"/>
              </a:rPr>
            </a:br>
            <a:r>
              <a:rPr lang="en-US" altLang="ja-JP" sz="3200" kern="100" dirty="0">
                <a:effectLst/>
                <a:latin typeface="Yu Gothic UI Semibold" panose="020B0700000000000000" pitchFamily="50" charset="-128"/>
                <a:ea typeface="Yu Gothic UI Semibold" panose="020B0700000000000000" pitchFamily="50" charset="-128"/>
                <a:cs typeface="Times New Roman" panose="02020603050405020304" pitchFamily="18" charset="0"/>
              </a:rPr>
              <a:t>Speech by the Executive Director of UN Women on WPS Memorial Day on</a:t>
            </a:r>
            <a:r>
              <a:rPr lang="en-US" altLang="ja-JP" sz="3200" b="1" kern="100" dirty="0">
                <a:effectLst/>
                <a:latin typeface="Yu Gothic UI Semibold" panose="020B0700000000000000" pitchFamily="50" charset="-128"/>
                <a:ea typeface="Yu Gothic UI Semibold" panose="020B0700000000000000" pitchFamily="50" charset="-128"/>
                <a:cs typeface="Times New Roman" panose="02020603050405020304" pitchFamily="18" charset="0"/>
              </a:rPr>
              <a:t> </a:t>
            </a:r>
            <a:r>
              <a:rPr lang="en-US" altLang="ja-JP" sz="3200" b="1" kern="100" dirty="0">
                <a:solidFill>
                  <a:schemeClr val="accent5"/>
                </a:solidFill>
                <a:effectLst/>
                <a:latin typeface="Yu Gothic UI Semibold" panose="020B0700000000000000" pitchFamily="50" charset="-128"/>
                <a:ea typeface="Yu Gothic UI Semibold" panose="020B0700000000000000" pitchFamily="50" charset="-128"/>
                <a:cs typeface="Times New Roman" panose="02020603050405020304" pitchFamily="18" charset="0"/>
              </a:rPr>
              <a:t>31 October</a:t>
            </a:r>
            <a:r>
              <a:rPr lang="en-US" altLang="ja-JP" sz="3200" b="1" kern="100" dirty="0">
                <a:effectLst/>
                <a:latin typeface="Yu Gothic UI Semibold" panose="020B0700000000000000" pitchFamily="50" charset="-128"/>
                <a:ea typeface="Yu Gothic UI Semibold" panose="020B0700000000000000" pitchFamily="50" charset="-128"/>
                <a:cs typeface="Times New Roman" panose="02020603050405020304" pitchFamily="18" charset="0"/>
              </a:rPr>
              <a:t>, 2024.</a:t>
            </a:r>
            <a:br>
              <a:rPr lang="en-US" altLang="ja-JP" sz="3200" b="1" kern="100" dirty="0">
                <a:effectLst/>
                <a:latin typeface="Yu Gothic UI Semibold" panose="020B0700000000000000" pitchFamily="50" charset="-128"/>
                <a:ea typeface="Yu Gothic UI Semibold" panose="020B0700000000000000" pitchFamily="50" charset="-128"/>
                <a:cs typeface="Times New Roman" panose="02020603050405020304" pitchFamily="18" charset="0"/>
              </a:rPr>
            </a:br>
            <a:endParaRPr kumimoji="1" lang="ja-JP" altLang="en-US" sz="3200" dirty="0">
              <a:latin typeface="Yu Gothic UI Semibold" panose="020B0700000000000000" pitchFamily="50" charset="-128"/>
              <a:ea typeface="Yu Gothic UI Semibold" panose="020B0700000000000000" pitchFamily="50" charset="-128"/>
              <a:cs typeface="ADLaM Display" panose="02010000000000000000" pitchFamily="2" charset="0"/>
            </a:endParaRPr>
          </a:p>
        </p:txBody>
      </p:sp>
      <p:sp>
        <p:nvSpPr>
          <p:cNvPr id="3" name="コンテンツ プレースホルダー 2">
            <a:extLst>
              <a:ext uri="{FF2B5EF4-FFF2-40B4-BE49-F238E27FC236}">
                <a16:creationId xmlns:a16="http://schemas.microsoft.com/office/drawing/2014/main" id="{5DDBBDC5-641A-E6EC-61C6-49247A742AC0}"/>
              </a:ext>
            </a:extLst>
          </p:cNvPr>
          <p:cNvSpPr>
            <a:spLocks noGrp="1"/>
          </p:cNvSpPr>
          <p:nvPr>
            <p:ph idx="1"/>
          </p:nvPr>
        </p:nvSpPr>
        <p:spPr>
          <a:xfrm>
            <a:off x="556953" y="2764464"/>
            <a:ext cx="10796847" cy="4093535"/>
          </a:xfrm>
        </p:spPr>
        <p:txBody>
          <a:bodyPr>
            <a:normAutofit fontScale="92500"/>
          </a:bodyPr>
          <a:lstStyle/>
          <a:p>
            <a:r>
              <a:rPr kumimoji="1" lang="en-US" altLang="ja-JP" sz="3200" b="1" dirty="0">
                <a:latin typeface="BIZ UDPゴシック" panose="020B0400000000000000" pitchFamily="50" charset="-128"/>
                <a:ea typeface="BIZ UDPゴシック" panose="020B0400000000000000" pitchFamily="50" charset="-128"/>
                <a:cs typeface="ADLaM Display" panose="02010000000000000000" pitchFamily="2" charset="0"/>
              </a:rPr>
              <a:t>Today, </a:t>
            </a:r>
            <a:r>
              <a:rPr kumimoji="1" lang="en-US" altLang="ja-JP" sz="3200" b="1" dirty="0">
                <a:solidFill>
                  <a:srgbClr val="FF0000"/>
                </a:solidFill>
                <a:latin typeface="BIZ UDPゴシック" panose="020B0400000000000000" pitchFamily="50" charset="-128"/>
                <a:ea typeface="BIZ UDPゴシック" panose="020B0400000000000000" pitchFamily="50" charset="-128"/>
                <a:cs typeface="ADLaM Display" panose="02010000000000000000" pitchFamily="2" charset="0"/>
              </a:rPr>
              <a:t>612 million </a:t>
            </a:r>
            <a:r>
              <a:rPr kumimoji="1" lang="en-US" altLang="ja-JP" sz="3200" b="1" dirty="0">
                <a:latin typeface="BIZ UDPゴシック" panose="020B0400000000000000" pitchFamily="50" charset="-128"/>
                <a:ea typeface="BIZ UDPゴシック" panose="020B0400000000000000" pitchFamily="50" charset="-128"/>
                <a:cs typeface="ADLaM Display" panose="02010000000000000000" pitchFamily="2" charset="0"/>
              </a:rPr>
              <a:t>women and girls are </a:t>
            </a:r>
            <a:r>
              <a:rPr kumimoji="1" lang="en-US" altLang="ja-JP" sz="3200" b="1" dirty="0">
                <a:solidFill>
                  <a:srgbClr val="FF0000"/>
                </a:solidFill>
                <a:latin typeface="BIZ UDPゴシック" panose="020B0400000000000000" pitchFamily="50" charset="-128"/>
                <a:ea typeface="BIZ UDPゴシック" panose="020B0400000000000000" pitchFamily="50" charset="-128"/>
                <a:cs typeface="ADLaM Display" panose="02010000000000000000" pitchFamily="2" charset="0"/>
              </a:rPr>
              <a:t>50% more afraid of war </a:t>
            </a:r>
            <a:r>
              <a:rPr kumimoji="1" lang="en-US" altLang="ja-JP" sz="3200" b="1" dirty="0">
                <a:latin typeface="BIZ UDPゴシック" panose="020B0400000000000000" pitchFamily="50" charset="-128"/>
                <a:ea typeface="BIZ UDPゴシック" panose="020B0400000000000000" pitchFamily="50" charset="-128"/>
                <a:cs typeface="ADLaM Display" panose="02010000000000000000" pitchFamily="2" charset="0"/>
              </a:rPr>
              <a:t>than they were 10 years ago. </a:t>
            </a:r>
          </a:p>
          <a:p>
            <a:r>
              <a:rPr kumimoji="1" lang="en-US" altLang="ja-JP" sz="3200" b="1" dirty="0">
                <a:latin typeface="BIZ UDPゴシック" panose="020B0400000000000000" pitchFamily="50" charset="-128"/>
                <a:ea typeface="BIZ UDPゴシック" panose="020B0400000000000000" pitchFamily="50" charset="-128"/>
                <a:cs typeface="ADLaM Display" panose="02010000000000000000" pitchFamily="2" charset="0"/>
              </a:rPr>
              <a:t>As stated in the UN Secretary-General's report</a:t>
            </a:r>
            <a:r>
              <a:rPr kumimoji="1" lang="en-US" altLang="ja-JP" sz="3200" b="1" dirty="0">
                <a:solidFill>
                  <a:srgbClr val="FF0000"/>
                </a:solidFill>
                <a:latin typeface="BIZ UDPゴシック" panose="020B0400000000000000" pitchFamily="50" charset="-128"/>
                <a:ea typeface="BIZ UDPゴシック" panose="020B0400000000000000" pitchFamily="50" charset="-128"/>
                <a:cs typeface="ADLaM Display" panose="02010000000000000000" pitchFamily="2" charset="0"/>
              </a:rPr>
              <a:t>, </a:t>
            </a:r>
            <a:r>
              <a:rPr kumimoji="1" lang="en-US" altLang="ja-JP" sz="3200" b="1" dirty="0">
                <a:latin typeface="BIZ UDPゴシック" panose="020B0400000000000000" pitchFamily="50" charset="-128"/>
                <a:ea typeface="BIZ UDPゴシック" panose="020B0400000000000000" pitchFamily="50" charset="-128"/>
                <a:cs typeface="ADLaM Display" panose="02010000000000000000" pitchFamily="2" charset="0"/>
              </a:rPr>
              <a:t>the proportion of </a:t>
            </a:r>
            <a:r>
              <a:rPr kumimoji="1" lang="en-US" altLang="ja-JP" sz="3200" b="1" dirty="0">
                <a:solidFill>
                  <a:srgbClr val="FF0000"/>
                </a:solidFill>
                <a:latin typeface="BIZ UDPゴシック" panose="020B0400000000000000" pitchFamily="50" charset="-128"/>
                <a:ea typeface="BIZ UDPゴシック" panose="020B0400000000000000" pitchFamily="50" charset="-128"/>
                <a:cs typeface="ADLaM Display" panose="02010000000000000000" pitchFamily="2" charset="0"/>
              </a:rPr>
              <a:t>women dying in conflict doubled in 2023</a:t>
            </a:r>
            <a:r>
              <a:rPr kumimoji="1" lang="en-US" altLang="ja-JP" sz="3200" b="1" dirty="0">
                <a:latin typeface="BIZ UDPゴシック" panose="020B0400000000000000" pitchFamily="50" charset="-128"/>
                <a:ea typeface="BIZ UDPゴシック" panose="020B0400000000000000" pitchFamily="50" charset="-128"/>
                <a:cs typeface="ADLaM Display" panose="02010000000000000000" pitchFamily="2" charset="0"/>
              </a:rPr>
              <a:t>. The number of confirmed conflict-related </a:t>
            </a:r>
            <a:r>
              <a:rPr kumimoji="1" lang="en-US" altLang="ja-JP" sz="3200" b="1" dirty="0">
                <a:solidFill>
                  <a:srgbClr val="FF0000"/>
                </a:solidFill>
                <a:latin typeface="BIZ UDPゴシック" panose="020B0400000000000000" pitchFamily="50" charset="-128"/>
                <a:ea typeface="BIZ UDPゴシック" panose="020B0400000000000000" pitchFamily="50" charset="-128"/>
                <a:cs typeface="ADLaM Display" panose="02010000000000000000" pitchFamily="2" charset="0"/>
              </a:rPr>
              <a:t>sexual violences increased by 50%, </a:t>
            </a:r>
            <a:r>
              <a:rPr kumimoji="1" lang="en-US" altLang="ja-JP" sz="3200" b="1" dirty="0">
                <a:latin typeface="BIZ UDPゴシック" panose="020B0400000000000000" pitchFamily="50" charset="-128"/>
                <a:ea typeface="BIZ UDPゴシック" panose="020B0400000000000000" pitchFamily="50" charset="-128"/>
                <a:cs typeface="ADLaM Display" panose="02010000000000000000" pitchFamily="2" charset="0"/>
              </a:rPr>
              <a:t>and the number of </a:t>
            </a:r>
            <a:r>
              <a:rPr kumimoji="1" lang="en-US" altLang="ja-JP" sz="3200" b="1" dirty="0">
                <a:solidFill>
                  <a:srgbClr val="FF0000"/>
                </a:solidFill>
                <a:latin typeface="BIZ UDPゴシック" panose="020B0400000000000000" pitchFamily="50" charset="-128"/>
                <a:ea typeface="BIZ UDPゴシック" panose="020B0400000000000000" pitchFamily="50" charset="-128"/>
                <a:cs typeface="ADLaM Display" panose="02010000000000000000" pitchFamily="2" charset="0"/>
              </a:rPr>
              <a:t>girls</a:t>
            </a:r>
            <a:r>
              <a:rPr kumimoji="1" lang="en-US" altLang="ja-JP" sz="3200" b="1" dirty="0">
                <a:latin typeface="BIZ UDPゴシック" panose="020B0400000000000000" pitchFamily="50" charset="-128"/>
                <a:ea typeface="BIZ UDPゴシック" panose="020B0400000000000000" pitchFamily="50" charset="-128"/>
                <a:cs typeface="ADLaM Display" panose="02010000000000000000" pitchFamily="2" charset="0"/>
              </a:rPr>
              <a:t> affected by</a:t>
            </a:r>
            <a:r>
              <a:rPr kumimoji="1" lang="en-US" altLang="ja-JP" sz="3200" b="1" dirty="0">
                <a:solidFill>
                  <a:srgbClr val="FF0000"/>
                </a:solidFill>
                <a:latin typeface="BIZ UDPゴシック" panose="020B0400000000000000" pitchFamily="50" charset="-128"/>
                <a:ea typeface="BIZ UDPゴシック" panose="020B0400000000000000" pitchFamily="50" charset="-128"/>
                <a:cs typeface="ADLaM Display" panose="02010000000000000000" pitchFamily="2" charset="0"/>
              </a:rPr>
              <a:t> serious human rights violations increased by 35%.</a:t>
            </a:r>
          </a:p>
          <a:p>
            <a:endParaRPr kumimoji="1" lang="ja-JP" altLang="en-US" sz="3200" b="1" dirty="0">
              <a:latin typeface="BIZ UDPゴシック" panose="020B0400000000000000" pitchFamily="50" charset="-128"/>
              <a:ea typeface="BIZ UDPゴシック" panose="020B0400000000000000" pitchFamily="50" charset="-128"/>
              <a:cs typeface="ADLaM Display" panose="02010000000000000000" pitchFamily="2" charset="0"/>
            </a:endParaRPr>
          </a:p>
        </p:txBody>
      </p:sp>
      <p:pic>
        <p:nvPicPr>
          <p:cNvPr id="4" name="図 3">
            <a:extLst>
              <a:ext uri="{FF2B5EF4-FFF2-40B4-BE49-F238E27FC236}">
                <a16:creationId xmlns:a16="http://schemas.microsoft.com/office/drawing/2014/main" id="{0516005D-0C72-2124-8254-237B2A5A17BD}"/>
              </a:ext>
            </a:extLst>
          </p:cNvPr>
          <p:cNvPicPr>
            <a:picLocks noChangeAspect="1"/>
          </p:cNvPicPr>
          <p:nvPr/>
        </p:nvPicPr>
        <p:blipFill>
          <a:blip r:embed="rId2"/>
          <a:stretch>
            <a:fillRect/>
          </a:stretch>
        </p:blipFill>
        <p:spPr>
          <a:xfrm>
            <a:off x="9820450" y="5858169"/>
            <a:ext cx="2371550" cy="999831"/>
          </a:xfrm>
          <a:prstGeom prst="rect">
            <a:avLst/>
          </a:prstGeom>
        </p:spPr>
      </p:pic>
    </p:spTree>
    <p:extLst>
      <p:ext uri="{BB962C8B-B14F-4D97-AF65-F5344CB8AC3E}">
        <p14:creationId xmlns:p14="http://schemas.microsoft.com/office/powerpoint/2010/main" val="3316558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B194B-8B91-F197-3A1F-AD931BEF55F7}"/>
              </a:ext>
            </a:extLst>
          </p:cNvPr>
          <p:cNvSpPr>
            <a:spLocks noGrp="1"/>
          </p:cNvSpPr>
          <p:nvPr>
            <p:ph type="title"/>
          </p:nvPr>
        </p:nvSpPr>
        <p:spPr>
          <a:xfrm>
            <a:off x="368300" y="365125"/>
            <a:ext cx="11163300" cy="1325563"/>
          </a:xfrm>
        </p:spPr>
        <p:txBody>
          <a:bodyPr>
            <a:normAutofit/>
          </a:bodyPr>
          <a:lstStyle/>
          <a:p>
            <a:r>
              <a:rPr kumimoji="1" lang="en-US" altLang="ja-JP" sz="3200" dirty="0">
                <a:latin typeface="BIZ UDPゴシック" panose="020B0400000000000000" pitchFamily="50" charset="-128"/>
                <a:ea typeface="BIZ UDPゴシック" panose="020B0400000000000000" pitchFamily="50" charset="-128"/>
              </a:rPr>
              <a:t>Speech by the Executive Director of UN Women on WPS Memorial Day on 31 October, 2024)</a:t>
            </a:r>
          </a:p>
        </p:txBody>
      </p:sp>
      <p:sp>
        <p:nvSpPr>
          <p:cNvPr id="3" name="コンテンツ プレースホルダー 2">
            <a:extLst>
              <a:ext uri="{FF2B5EF4-FFF2-40B4-BE49-F238E27FC236}">
                <a16:creationId xmlns:a16="http://schemas.microsoft.com/office/drawing/2014/main" id="{CE10942C-23D7-EF19-84F4-8B166D3CEE5C}"/>
              </a:ext>
            </a:extLst>
          </p:cNvPr>
          <p:cNvSpPr>
            <a:spLocks noGrp="1"/>
          </p:cNvSpPr>
          <p:nvPr>
            <p:ph idx="1"/>
          </p:nvPr>
        </p:nvSpPr>
        <p:spPr>
          <a:xfrm>
            <a:off x="838200" y="1841499"/>
            <a:ext cx="10515600" cy="4651376"/>
          </a:xfrm>
        </p:spPr>
        <p:txBody>
          <a:bodyPr>
            <a:noAutofit/>
          </a:bodyPr>
          <a:lstStyle/>
          <a:p>
            <a:r>
              <a:rPr kumimoji="1" lang="en-US" altLang="ja-JP" sz="3600" dirty="0">
                <a:solidFill>
                  <a:srgbClr val="FF0000"/>
                </a:solidFill>
                <a:latin typeface="BIZ UDゴシック" panose="020B0400000000000000" pitchFamily="49" charset="-128"/>
                <a:ea typeface="BIZ UDゴシック" panose="020B0400000000000000" pitchFamily="49" charset="-128"/>
              </a:rPr>
              <a:t>One in two </a:t>
            </a:r>
            <a:r>
              <a:rPr kumimoji="1" lang="en-US" altLang="ja-JP" sz="3600" dirty="0">
                <a:latin typeface="BIZ UDゴシック" panose="020B0400000000000000" pitchFamily="49" charset="-128"/>
                <a:ea typeface="BIZ UDゴシック" panose="020B0400000000000000" pitchFamily="49" charset="-128"/>
              </a:rPr>
              <a:t>women and girls affected by conflict face </a:t>
            </a:r>
            <a:r>
              <a:rPr kumimoji="1" lang="en-US" altLang="ja-JP" sz="3600" dirty="0">
                <a:solidFill>
                  <a:srgbClr val="FF0000"/>
                </a:solidFill>
                <a:latin typeface="BIZ UDゴシック" panose="020B0400000000000000" pitchFamily="49" charset="-128"/>
                <a:ea typeface="BIZ UDゴシック" panose="020B0400000000000000" pitchFamily="49" charset="-128"/>
              </a:rPr>
              <a:t>moderate to severe food insecurity</a:t>
            </a:r>
            <a:r>
              <a:rPr kumimoji="1" lang="en-US" altLang="ja-JP" sz="3600" dirty="0">
                <a:latin typeface="BIZ UDゴシック" panose="020B0400000000000000" pitchFamily="49" charset="-128"/>
                <a:ea typeface="BIZ UDゴシック" panose="020B0400000000000000" pitchFamily="49" charset="-128"/>
              </a:rPr>
              <a:t>.</a:t>
            </a:r>
          </a:p>
          <a:p>
            <a:r>
              <a:rPr kumimoji="1" lang="en-US" altLang="ja-JP" sz="3600" dirty="0">
                <a:solidFill>
                  <a:srgbClr val="FF0000"/>
                </a:solidFill>
                <a:latin typeface="BIZ UDゴシック" panose="020B0400000000000000" pitchFamily="49" charset="-128"/>
                <a:ea typeface="BIZ UDゴシック" panose="020B0400000000000000" pitchFamily="49" charset="-128"/>
              </a:rPr>
              <a:t>61% of maternal deaths </a:t>
            </a:r>
            <a:r>
              <a:rPr kumimoji="1" lang="en-US" altLang="ja-JP" sz="3600" dirty="0">
                <a:latin typeface="BIZ UDゴシック" panose="020B0400000000000000" pitchFamily="49" charset="-128"/>
                <a:ea typeface="BIZ UDゴシック" panose="020B0400000000000000" pitchFamily="49" charset="-128"/>
              </a:rPr>
              <a:t>are concentrated in </a:t>
            </a:r>
            <a:r>
              <a:rPr kumimoji="1" lang="en-US" altLang="ja-JP" sz="3600" dirty="0">
                <a:solidFill>
                  <a:srgbClr val="FF0000"/>
                </a:solidFill>
                <a:latin typeface="BIZ UDゴシック" panose="020B0400000000000000" pitchFamily="49" charset="-128"/>
                <a:ea typeface="BIZ UDゴシック" panose="020B0400000000000000" pitchFamily="49" charset="-128"/>
              </a:rPr>
              <a:t>35 conflict-affected countries</a:t>
            </a:r>
            <a:r>
              <a:rPr kumimoji="1" lang="en-US" altLang="ja-JP" sz="3600" dirty="0">
                <a:latin typeface="BIZ UDゴシック" panose="020B0400000000000000" pitchFamily="49" charset="-128"/>
                <a:ea typeface="BIZ UDゴシック" panose="020B0400000000000000" pitchFamily="49" charset="-128"/>
              </a:rPr>
              <a:t>. These numbers will continue to grow as </a:t>
            </a:r>
            <a:r>
              <a:rPr kumimoji="1" lang="en-US" altLang="ja-JP" sz="3600" dirty="0">
                <a:solidFill>
                  <a:srgbClr val="FF0000"/>
                </a:solidFill>
                <a:latin typeface="BIZ UDゴシック" panose="020B0400000000000000" pitchFamily="49" charset="-128"/>
                <a:ea typeface="BIZ UDゴシック" panose="020B0400000000000000" pitchFamily="49" charset="-128"/>
              </a:rPr>
              <a:t>maternity hospitals are bombed, reproductive health care is cut off, and sexual violence is on the rise.</a:t>
            </a:r>
          </a:p>
        </p:txBody>
      </p:sp>
      <p:pic>
        <p:nvPicPr>
          <p:cNvPr id="4" name="図 3">
            <a:extLst>
              <a:ext uri="{FF2B5EF4-FFF2-40B4-BE49-F238E27FC236}">
                <a16:creationId xmlns:a16="http://schemas.microsoft.com/office/drawing/2014/main" id="{CA097462-6450-DEB3-D7BC-2ABFC593D6DB}"/>
              </a:ext>
            </a:extLst>
          </p:cNvPr>
          <p:cNvPicPr>
            <a:picLocks noChangeAspect="1"/>
          </p:cNvPicPr>
          <p:nvPr/>
        </p:nvPicPr>
        <p:blipFill>
          <a:blip r:embed="rId2"/>
          <a:stretch>
            <a:fillRect/>
          </a:stretch>
        </p:blipFill>
        <p:spPr>
          <a:xfrm>
            <a:off x="9652050" y="6014225"/>
            <a:ext cx="2371550" cy="999831"/>
          </a:xfrm>
          <a:prstGeom prst="rect">
            <a:avLst/>
          </a:prstGeom>
        </p:spPr>
      </p:pic>
    </p:spTree>
    <p:extLst>
      <p:ext uri="{BB962C8B-B14F-4D97-AF65-F5344CB8AC3E}">
        <p14:creationId xmlns:p14="http://schemas.microsoft.com/office/powerpoint/2010/main" val="1345985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09A0E2-54F1-55FD-0AB9-52FB5C95F9F3}"/>
              </a:ext>
            </a:extLst>
          </p:cNvPr>
          <p:cNvSpPr>
            <a:spLocks noGrp="1"/>
          </p:cNvSpPr>
          <p:nvPr>
            <p:ph type="title"/>
          </p:nvPr>
        </p:nvSpPr>
        <p:spPr>
          <a:xfrm>
            <a:off x="774700" y="456732"/>
            <a:ext cx="10515600" cy="1325563"/>
          </a:xfrm>
        </p:spPr>
        <p:txBody>
          <a:bodyPr>
            <a:normAutofit/>
          </a:bodyPr>
          <a:lstStyle/>
          <a:p>
            <a:r>
              <a:rPr lang="en-US" altLang="ja-JP" sz="5400" dirty="0">
                <a:latin typeface="HG創英角ﾎﾟｯﾌﾟ体" panose="040B0A09000000000000" pitchFamily="49" charset="-128"/>
                <a:ea typeface="HG創英角ﾎﾟｯﾌﾟ体" panose="040B0A09000000000000" pitchFamily="49" charset="-128"/>
              </a:rPr>
              <a:t>Female solders</a:t>
            </a:r>
            <a:r>
              <a:rPr lang="ja-JP" altLang="en-US" sz="5400" dirty="0">
                <a:latin typeface="HG創英角ﾎﾟｯﾌﾟ体" panose="040B0A09000000000000" pitchFamily="49" charset="-128"/>
                <a:ea typeface="HG創英角ﾎﾟｯﾌﾟ体" panose="040B0A09000000000000" pitchFamily="49" charset="-128"/>
              </a:rPr>
              <a:t> </a:t>
            </a:r>
            <a:r>
              <a:rPr lang="en-US" altLang="ja-JP" sz="5400" dirty="0">
                <a:latin typeface="HG創英角ﾎﾟｯﾌﾟ体" panose="040B0A09000000000000" pitchFamily="49" charset="-128"/>
                <a:ea typeface="HG創英角ﾎﾟｯﾌﾟ体" panose="040B0A09000000000000" pitchFamily="49" charset="-128"/>
              </a:rPr>
              <a:t>in</a:t>
            </a:r>
            <a:r>
              <a:rPr lang="ja-JP" altLang="en-US" sz="5400" dirty="0">
                <a:latin typeface="HG創英角ﾎﾟｯﾌﾟ体" panose="040B0A09000000000000" pitchFamily="49" charset="-128"/>
                <a:ea typeface="HG創英角ﾎﾟｯﾌﾟ体" panose="040B0A09000000000000" pitchFamily="49" charset="-128"/>
              </a:rPr>
              <a:t> </a:t>
            </a:r>
            <a:r>
              <a:rPr lang="en-US" altLang="ja-JP" sz="5400" dirty="0">
                <a:latin typeface="HG創英角ﾎﾟｯﾌﾟ体" panose="040B0A09000000000000" pitchFamily="49" charset="-128"/>
                <a:ea typeface="HG創英角ﾎﾟｯﾌﾟ体" panose="040B0A09000000000000" pitchFamily="49" charset="-128"/>
              </a:rPr>
              <a:t>Ukraine </a:t>
            </a:r>
            <a:r>
              <a:rPr lang="ja-JP" altLang="en-US" sz="5400" dirty="0">
                <a:latin typeface="HG創英角ﾎﾟｯﾌﾟ体" panose="040B0A09000000000000" pitchFamily="49" charset="-128"/>
                <a:ea typeface="HG創英角ﾎﾟｯﾌﾟ体" panose="040B0A09000000000000" pitchFamily="49" charset="-128"/>
              </a:rPr>
              <a:t>　</a:t>
            </a:r>
            <a:endParaRPr kumimoji="1" lang="ja-JP" altLang="en-US" sz="2700" dirty="0">
              <a:latin typeface="HG創英角ﾎﾟｯﾌﾟ体" panose="040B0A09000000000000" pitchFamily="49" charset="-128"/>
              <a:ea typeface="HG創英角ﾎﾟｯﾌﾟ体" panose="040B0A09000000000000" pitchFamily="49" charset="-128"/>
            </a:endParaRPr>
          </a:p>
        </p:txBody>
      </p:sp>
      <p:sp>
        <p:nvSpPr>
          <p:cNvPr id="3" name="コンテンツ プレースホルダー 2">
            <a:extLst>
              <a:ext uri="{FF2B5EF4-FFF2-40B4-BE49-F238E27FC236}">
                <a16:creationId xmlns:a16="http://schemas.microsoft.com/office/drawing/2014/main" id="{AE836DD5-2D26-48F1-F119-BBA96CE9BCCD}"/>
              </a:ext>
            </a:extLst>
          </p:cNvPr>
          <p:cNvSpPr>
            <a:spLocks noGrp="1"/>
          </p:cNvSpPr>
          <p:nvPr>
            <p:ph idx="1"/>
          </p:nvPr>
        </p:nvSpPr>
        <p:spPr>
          <a:xfrm>
            <a:off x="372140" y="2105676"/>
            <a:ext cx="10981660" cy="4618973"/>
          </a:xfrm>
        </p:spPr>
        <p:txBody>
          <a:bodyPr>
            <a:normAutofit/>
          </a:bodyPr>
          <a:lstStyle/>
          <a:p>
            <a:pPr>
              <a:lnSpc>
                <a:spcPct val="107000"/>
              </a:lnSpc>
              <a:spcAft>
                <a:spcPts val="800"/>
              </a:spcAft>
            </a:pPr>
            <a:r>
              <a:rPr lang="en-US" altLang="ja-JP" sz="4400" kern="100" dirty="0">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According to the Ministry of Defense of Ukraine, more than 42 thousand people (more than 15%) are in the army, of which 5000 are women on the front line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4B1A5C8C-61B2-3CAD-0071-7F71BDC52193}"/>
              </a:ext>
            </a:extLst>
          </p:cNvPr>
          <p:cNvPicPr>
            <a:picLocks noChangeAspect="1"/>
          </p:cNvPicPr>
          <p:nvPr/>
        </p:nvPicPr>
        <p:blipFill>
          <a:blip r:embed="rId3"/>
          <a:stretch>
            <a:fillRect/>
          </a:stretch>
        </p:blipFill>
        <p:spPr>
          <a:xfrm>
            <a:off x="10037134" y="5803808"/>
            <a:ext cx="2259301" cy="1194920"/>
          </a:xfrm>
          <a:prstGeom prst="rect">
            <a:avLst/>
          </a:prstGeom>
        </p:spPr>
      </p:pic>
    </p:spTree>
    <p:extLst>
      <p:ext uri="{BB962C8B-B14F-4D97-AF65-F5344CB8AC3E}">
        <p14:creationId xmlns:p14="http://schemas.microsoft.com/office/powerpoint/2010/main" val="2850989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A0E0C9-32CD-03EC-B9DC-E3FF78222E5A}"/>
              </a:ext>
            </a:extLst>
          </p:cNvPr>
          <p:cNvSpPr>
            <a:spLocks noGrp="1"/>
          </p:cNvSpPr>
          <p:nvPr>
            <p:ph type="title"/>
          </p:nvPr>
        </p:nvSpPr>
        <p:spPr>
          <a:xfrm>
            <a:off x="574158" y="212651"/>
            <a:ext cx="11396330" cy="1201479"/>
          </a:xfrm>
        </p:spPr>
        <p:txBody>
          <a:bodyPr>
            <a:noAutofit/>
          </a:bodyPr>
          <a:lstStyle/>
          <a:p>
            <a:r>
              <a:rPr kumimoji="1" lang="en-US" altLang="ja-JP" sz="3200" b="1" dirty="0">
                <a:latin typeface="BIZ UDゴシック" panose="020B0400000000000000" pitchFamily="49" charset="-128"/>
                <a:ea typeface="BIZ UDゴシック" panose="020B0400000000000000" pitchFamily="49" charset="-128"/>
                <a:cs typeface="ADLaM Display" panose="02010000000000000000" pitchFamily="2" charset="0"/>
              </a:rPr>
              <a:t>Kyiv, 12 March 2025 - Women-led and women’s rights organizations (WROs) in Ukraine have been severely impacted by </a:t>
            </a:r>
            <a:r>
              <a:rPr kumimoji="1" lang="en-US" altLang="ja-JP" sz="3200" b="1" dirty="0">
                <a:solidFill>
                  <a:srgbClr val="FF0000"/>
                </a:solidFill>
                <a:latin typeface="BIZ UDゴシック" panose="020B0400000000000000" pitchFamily="49" charset="-128"/>
                <a:ea typeface="BIZ UDゴシック" panose="020B0400000000000000" pitchFamily="49" charset="-128"/>
              </a:rPr>
              <a:t>funding suspensions by the U.S.A </a:t>
            </a:r>
            <a:endParaRPr kumimoji="1" lang="ja-JP" altLang="en-US" sz="3200" b="1" dirty="0">
              <a:solidFill>
                <a:srgbClr val="FF0000"/>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55167538-B230-CAA1-285A-18FB5F2D5F63}"/>
              </a:ext>
            </a:extLst>
          </p:cNvPr>
          <p:cNvSpPr>
            <a:spLocks noGrp="1"/>
          </p:cNvSpPr>
          <p:nvPr>
            <p:ph idx="1"/>
          </p:nvPr>
        </p:nvSpPr>
        <p:spPr>
          <a:xfrm>
            <a:off x="487326" y="1765005"/>
            <a:ext cx="10515600" cy="5092995"/>
          </a:xfrm>
        </p:spPr>
        <p:txBody>
          <a:bodyPr>
            <a:normAutofit fontScale="25000" lnSpcReduction="20000"/>
          </a:bodyPr>
          <a:lstStyle/>
          <a:p>
            <a:r>
              <a:rPr kumimoji="1" lang="en-US" altLang="ja-JP" sz="12800" b="1" dirty="0"/>
              <a:t>a new survey by UN Women and organizations of the Government of reveal</a:t>
            </a:r>
            <a:r>
              <a:rPr lang="en-US" altLang="ja-JP" sz="12800" b="1" dirty="0"/>
              <a:t>ed the following</a:t>
            </a:r>
            <a:r>
              <a:rPr kumimoji="1" lang="en-US" altLang="ja-JP" sz="12800" b="1" dirty="0"/>
              <a:t>.</a:t>
            </a:r>
          </a:p>
          <a:p>
            <a:r>
              <a:rPr kumimoji="1" lang="en-US" altLang="ja-JP" sz="12800" b="1" dirty="0">
                <a:solidFill>
                  <a:srgbClr val="FF0000"/>
                </a:solidFill>
              </a:rPr>
              <a:t>Nearly half of the 99 surveyed organizations </a:t>
            </a:r>
            <a:r>
              <a:rPr kumimoji="1" lang="en-US" altLang="ja-JP" sz="12800" b="1" dirty="0"/>
              <a:t>had either received or were expecting US financial support when the suspension was announced in January 2025. Among these, </a:t>
            </a:r>
            <a:r>
              <a:rPr kumimoji="1" lang="en-US" altLang="ja-JP" sz="12800" b="1" dirty="0">
                <a:solidFill>
                  <a:srgbClr val="FF0000"/>
                </a:solidFill>
              </a:rPr>
              <a:t>72 per cent reported severe disruptions, threatening the continuation </a:t>
            </a:r>
            <a:r>
              <a:rPr kumimoji="1" lang="en-US" altLang="ja-JP" sz="12800" b="1" dirty="0"/>
              <a:t>of emergency response, humanitarian, and development initiatives across the country. </a:t>
            </a:r>
          </a:p>
          <a:p>
            <a:r>
              <a:rPr kumimoji="1" lang="en-US" altLang="ja-JP" sz="12800" b="1" dirty="0">
                <a:solidFill>
                  <a:srgbClr val="FF0000"/>
                </a:solidFill>
              </a:rPr>
              <a:t>Five</a:t>
            </a:r>
            <a:r>
              <a:rPr kumimoji="1" lang="en-US" altLang="ja-JP" sz="12800" b="1" dirty="0"/>
              <a:t> </a:t>
            </a:r>
            <a:r>
              <a:rPr kumimoji="1" lang="en-US" altLang="ja-JP" sz="12800" b="1" dirty="0">
                <a:solidFill>
                  <a:srgbClr val="FF0000"/>
                </a:solidFill>
              </a:rPr>
              <a:t>women’s rights organizations </a:t>
            </a:r>
            <a:r>
              <a:rPr kumimoji="1" lang="en-US" altLang="ja-JP" sz="12800" b="1" dirty="0"/>
              <a:t>announced that they will </a:t>
            </a:r>
            <a:r>
              <a:rPr kumimoji="1" lang="en-US" altLang="ja-JP" sz="12800" b="1" dirty="0">
                <a:solidFill>
                  <a:srgbClr val="FF0000"/>
                </a:solidFill>
              </a:rPr>
              <a:t>have to close in the coming month</a:t>
            </a:r>
            <a:r>
              <a:rPr kumimoji="1" lang="en-US" altLang="ja-JP" sz="12800" b="1" dirty="0"/>
              <a:t>, and overall, </a:t>
            </a:r>
            <a:r>
              <a:rPr kumimoji="1" lang="en-US" altLang="ja-JP" sz="12800" b="1" dirty="0">
                <a:solidFill>
                  <a:srgbClr val="FF0000"/>
                </a:solidFill>
              </a:rPr>
              <a:t>35 organizations </a:t>
            </a:r>
            <a:r>
              <a:rPr kumimoji="1" lang="en-US" altLang="ja-JP" sz="12800" b="1" dirty="0"/>
              <a:t>say that they are likely to have to </a:t>
            </a:r>
            <a:r>
              <a:rPr kumimoji="1" lang="en-US" altLang="ja-JP" sz="12800" b="1" dirty="0">
                <a:solidFill>
                  <a:srgbClr val="FF0000"/>
                </a:solidFill>
              </a:rPr>
              <a:t>stop working </a:t>
            </a:r>
            <a:r>
              <a:rPr kumimoji="1" lang="en-US" altLang="ja-JP" sz="12800" b="1" dirty="0"/>
              <a:t>after six months, if no new funding is found to replace lost resources</a:t>
            </a: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endParaRPr lang="en-US" altLang="ja-JP" dirty="0">
              <a:solidFill>
                <a:srgbClr val="FF0000"/>
              </a:solidFill>
            </a:endParaRPr>
          </a:p>
          <a:p>
            <a:endParaRPr kumimoji="1" lang="en-US" altLang="ja-JP" dirty="0">
              <a:solidFill>
                <a:srgbClr val="FF0000"/>
              </a:solidFill>
            </a:endParaRPr>
          </a:p>
          <a:p>
            <a:r>
              <a:rPr kumimoji="1" lang="en-US" altLang="ja-JP" dirty="0" err="1">
                <a:solidFill>
                  <a:srgbClr val="FF0000"/>
                </a:solidFill>
              </a:rPr>
              <a:t>arly</a:t>
            </a:r>
            <a:r>
              <a:rPr kumimoji="1" lang="en-US" altLang="ja-JP" dirty="0">
                <a:solidFill>
                  <a:srgbClr val="FF0000"/>
                </a:solidFill>
              </a:rPr>
              <a:t> half of the 99 surveyed organizations </a:t>
            </a:r>
            <a:r>
              <a:rPr kumimoji="1" lang="en-US" altLang="ja-JP" dirty="0"/>
              <a:t>had either received or were expecting U.S. financial support when the suspension was announced in January 2025.  Among these, 72 per cent reported severe disruptions, threatening the continuation of emergency response, humanitarian, and development initiatives across the country. </a:t>
            </a:r>
            <a:r>
              <a:rPr kumimoji="1" lang="en-US" altLang="ja-JP" dirty="0">
                <a:solidFill>
                  <a:srgbClr val="FF0000"/>
                </a:solidFill>
              </a:rPr>
              <a:t>Five women’s rights organizations announced that they will have to close in the coming month, and overall, 35 organizations say that they are likely to have to stop working after 6 months, if no new funding is found to replace lost resources</a:t>
            </a:r>
            <a:r>
              <a:rPr kumimoji="1" lang="en-US" altLang="ja-JP" dirty="0"/>
              <a:t>. </a:t>
            </a:r>
            <a:endParaRPr kumimoji="1" lang="ja-JP" altLang="en-US" dirty="0"/>
          </a:p>
        </p:txBody>
      </p:sp>
    </p:spTree>
    <p:extLst>
      <p:ext uri="{BB962C8B-B14F-4D97-AF65-F5344CB8AC3E}">
        <p14:creationId xmlns:p14="http://schemas.microsoft.com/office/powerpoint/2010/main" val="3582450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926E1B-B7D7-5377-1EDD-704BD1429CAA}"/>
              </a:ext>
            </a:extLst>
          </p:cNvPr>
          <p:cNvSpPr>
            <a:spLocks noGrp="1"/>
          </p:cNvSpPr>
          <p:nvPr>
            <p:ph type="title"/>
          </p:nvPr>
        </p:nvSpPr>
        <p:spPr>
          <a:xfrm>
            <a:off x="583659" y="365125"/>
            <a:ext cx="10943617" cy="1325563"/>
          </a:xfrm>
        </p:spPr>
        <p:txBody>
          <a:bodyPr>
            <a:normAutofit/>
          </a:bodyPr>
          <a:lstStyle/>
          <a:p>
            <a:r>
              <a:rPr kumimoji="1" lang="ja-JP" altLang="it-IT" b="1" dirty="0">
                <a:latin typeface="BIZ UDPゴシック" panose="020B0400000000000000" pitchFamily="50" charset="-128"/>
                <a:ea typeface="BIZ UDPゴシック" panose="020B0400000000000000" pitchFamily="50" charset="-128"/>
              </a:rPr>
              <a:t>　</a:t>
            </a:r>
            <a:r>
              <a:rPr kumimoji="1" lang="it-IT" altLang="ja-JP" b="1" dirty="0">
                <a:latin typeface="BIZ UDPゴシック" panose="020B0400000000000000" pitchFamily="50" charset="-128"/>
                <a:ea typeface="BIZ UDPゴシック" panose="020B0400000000000000" pitchFamily="50" charset="-128"/>
              </a:rPr>
              <a:t>Palestine (Gaza) and Israeli conflict</a:t>
            </a:r>
            <a:endParaRPr kumimoji="1" lang="ja-JP" altLang="en-US" b="1"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28D6EE5F-BF05-93D0-8C83-F8093A21DC7A}"/>
              </a:ext>
            </a:extLst>
          </p:cNvPr>
          <p:cNvSpPr>
            <a:spLocks noGrp="1"/>
          </p:cNvSpPr>
          <p:nvPr>
            <p:ph idx="1"/>
          </p:nvPr>
        </p:nvSpPr>
        <p:spPr>
          <a:xfrm>
            <a:off x="838200" y="2264735"/>
            <a:ext cx="10515600" cy="4404512"/>
          </a:xfrm>
        </p:spPr>
        <p:txBody>
          <a:bodyPr>
            <a:normAutofit/>
          </a:bodyPr>
          <a:lstStyle/>
          <a:p>
            <a:r>
              <a:rPr kumimoji="1" lang="en-US" altLang="ja-JP" sz="3600" b="1" dirty="0"/>
              <a:t>On October 7, 2023, Hamas unilaterally attacked Israel and took some civilians, including women, prisoners. Sexual violence against female prisoners of war.</a:t>
            </a:r>
          </a:p>
          <a:p>
            <a:r>
              <a:rPr kumimoji="1" lang="en-US" altLang="ja-JP" sz="3600" b="1" dirty="0"/>
              <a:t>However, Israel's attack on Gaza began in the early 2000s. </a:t>
            </a:r>
          </a:p>
          <a:p>
            <a:pPr marL="0" indent="0">
              <a:buNone/>
            </a:pPr>
            <a:endParaRPr kumimoji="1" lang="ja-JP" altLang="en-US" dirty="0"/>
          </a:p>
        </p:txBody>
      </p:sp>
      <p:pic>
        <p:nvPicPr>
          <p:cNvPr id="4" name="図 3">
            <a:extLst>
              <a:ext uri="{FF2B5EF4-FFF2-40B4-BE49-F238E27FC236}">
                <a16:creationId xmlns:a16="http://schemas.microsoft.com/office/drawing/2014/main" id="{1357329E-B027-D72F-80E8-9E4D0A1836BA}"/>
              </a:ext>
            </a:extLst>
          </p:cNvPr>
          <p:cNvPicPr>
            <a:picLocks noChangeAspect="1"/>
          </p:cNvPicPr>
          <p:nvPr/>
        </p:nvPicPr>
        <p:blipFill>
          <a:blip r:embed="rId2"/>
          <a:stretch>
            <a:fillRect/>
          </a:stretch>
        </p:blipFill>
        <p:spPr>
          <a:xfrm>
            <a:off x="9406181" y="5799672"/>
            <a:ext cx="2519119" cy="1058328"/>
          </a:xfrm>
          <a:prstGeom prst="rect">
            <a:avLst/>
          </a:prstGeom>
        </p:spPr>
      </p:pic>
    </p:spTree>
    <p:extLst>
      <p:ext uri="{BB962C8B-B14F-4D97-AF65-F5344CB8AC3E}">
        <p14:creationId xmlns:p14="http://schemas.microsoft.com/office/powerpoint/2010/main" val="246747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56699A-984F-CC25-EB42-07729A8C33F4}"/>
              </a:ext>
            </a:extLst>
          </p:cNvPr>
          <p:cNvSpPr>
            <a:spLocks noGrp="1"/>
          </p:cNvSpPr>
          <p:nvPr>
            <p:ph type="title"/>
          </p:nvPr>
        </p:nvSpPr>
        <p:spPr>
          <a:xfrm>
            <a:off x="838200" y="365125"/>
            <a:ext cx="10858500" cy="1325563"/>
          </a:xfrm>
        </p:spPr>
        <p:txBody>
          <a:bodyPr>
            <a:normAutofit fontScale="90000"/>
          </a:bodyPr>
          <a:lstStyle/>
          <a:p>
            <a:r>
              <a:rPr kumimoji="1" lang="en-US" altLang="ja-JP" sz="4900" dirty="0">
                <a:latin typeface="BIZ UDゴシック" panose="020B0400000000000000" pitchFamily="49" charset="-128"/>
                <a:ea typeface="BIZ UDゴシック" panose="020B0400000000000000" pitchFamily="49" charset="-128"/>
              </a:rPr>
              <a:t>Gaza on April 26, 2024, </a:t>
            </a:r>
            <a:r>
              <a:rPr kumimoji="1" lang="en-US" altLang="ja-JP" sz="4000" dirty="0">
                <a:latin typeface="BIZ UDゴシック" panose="020B0400000000000000" pitchFamily="49" charset="-128"/>
                <a:ea typeface="BIZ UDゴシック" panose="020B0400000000000000" pitchFamily="49" charset="-128"/>
              </a:rPr>
              <a:t>photographed by Palestinian photographer Khan Younis</a:t>
            </a:r>
            <a:r>
              <a:rPr kumimoji="1" lang="ja-JP" altLang="en-US" sz="4000" dirty="0">
                <a:latin typeface="BIZ UDゴシック" panose="020B0400000000000000" pitchFamily="49" charset="-128"/>
                <a:ea typeface="BIZ UDゴシック" panose="020B0400000000000000" pitchFamily="49" charset="-128"/>
              </a:rPr>
              <a:t>（</a:t>
            </a:r>
            <a:r>
              <a:rPr kumimoji="1" lang="en-US" altLang="ja-JP" sz="4000" dirty="0">
                <a:latin typeface="BIZ UDゴシック" panose="020B0400000000000000" pitchFamily="49" charset="-128"/>
                <a:ea typeface="BIZ UDゴシック" panose="020B0400000000000000" pitchFamily="49" charset="-128"/>
              </a:rPr>
              <a:t>Time</a:t>
            </a:r>
            <a:r>
              <a:rPr kumimoji="1" lang="ja-JP" altLang="en-US" sz="4000" dirty="0">
                <a:latin typeface="BIZ UDゴシック" panose="020B0400000000000000" pitchFamily="49" charset="-128"/>
                <a:ea typeface="BIZ UDゴシック" panose="020B0400000000000000" pitchFamily="49" charset="-128"/>
              </a:rPr>
              <a:t>　</a:t>
            </a:r>
            <a:r>
              <a:rPr kumimoji="1" lang="en-US" altLang="ja-JP" sz="4000" dirty="0">
                <a:latin typeface="BIZ UDゴシック" panose="020B0400000000000000" pitchFamily="49" charset="-128"/>
                <a:ea typeface="BIZ UDゴシック" panose="020B0400000000000000" pitchFamily="49" charset="-128"/>
              </a:rPr>
              <a:t>Oct.2024</a:t>
            </a:r>
            <a:r>
              <a:rPr kumimoji="1" lang="ja-JP" altLang="en-US" sz="4000" dirty="0">
                <a:latin typeface="BIZ UDゴシック" panose="020B0400000000000000" pitchFamily="49" charset="-128"/>
                <a:ea typeface="BIZ UDゴシック" panose="020B0400000000000000" pitchFamily="49" charset="-128"/>
              </a:rPr>
              <a:t>）</a:t>
            </a:r>
          </a:p>
        </p:txBody>
      </p:sp>
      <p:pic>
        <p:nvPicPr>
          <p:cNvPr id="4" name="コンテンツ プレースホルダー 3">
            <a:extLst>
              <a:ext uri="{FF2B5EF4-FFF2-40B4-BE49-F238E27FC236}">
                <a16:creationId xmlns:a16="http://schemas.microsoft.com/office/drawing/2014/main" id="{FA28E9C7-4C33-E791-5045-17059DDFF278}"/>
              </a:ext>
            </a:extLst>
          </p:cNvPr>
          <p:cNvPicPr>
            <a:picLocks noGrp="1" noChangeAspect="1"/>
          </p:cNvPicPr>
          <p:nvPr>
            <p:ph idx="1"/>
          </p:nvPr>
        </p:nvPicPr>
        <p:blipFill>
          <a:blip r:embed="rId2"/>
          <a:stretch>
            <a:fillRect/>
          </a:stretch>
        </p:blipFill>
        <p:spPr>
          <a:xfrm>
            <a:off x="2349499" y="1945758"/>
            <a:ext cx="7836491" cy="4751905"/>
          </a:xfrm>
          <a:prstGeom prst="rect">
            <a:avLst/>
          </a:prstGeom>
        </p:spPr>
      </p:pic>
      <p:pic>
        <p:nvPicPr>
          <p:cNvPr id="3" name="図 2">
            <a:extLst>
              <a:ext uri="{FF2B5EF4-FFF2-40B4-BE49-F238E27FC236}">
                <a16:creationId xmlns:a16="http://schemas.microsoft.com/office/drawing/2014/main" id="{CAFF1BE6-E5CB-AE11-5D41-71C5D3C8CDB9}"/>
              </a:ext>
            </a:extLst>
          </p:cNvPr>
          <p:cNvPicPr>
            <a:picLocks noChangeAspect="1"/>
          </p:cNvPicPr>
          <p:nvPr/>
        </p:nvPicPr>
        <p:blipFill>
          <a:blip r:embed="rId3"/>
          <a:stretch>
            <a:fillRect/>
          </a:stretch>
        </p:blipFill>
        <p:spPr>
          <a:xfrm>
            <a:off x="9741196" y="5827687"/>
            <a:ext cx="2450804" cy="1030313"/>
          </a:xfrm>
          <a:prstGeom prst="rect">
            <a:avLst/>
          </a:prstGeom>
        </p:spPr>
      </p:pic>
    </p:spTree>
    <p:extLst>
      <p:ext uri="{BB962C8B-B14F-4D97-AF65-F5344CB8AC3E}">
        <p14:creationId xmlns:p14="http://schemas.microsoft.com/office/powerpoint/2010/main" val="3069270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5436CA-2AB0-12DB-9EF7-F07FB1787BF8}"/>
              </a:ext>
            </a:extLst>
          </p:cNvPr>
          <p:cNvSpPr>
            <a:spLocks noGrp="1"/>
          </p:cNvSpPr>
          <p:nvPr>
            <p:ph type="title"/>
          </p:nvPr>
        </p:nvSpPr>
        <p:spPr>
          <a:xfrm>
            <a:off x="114299" y="2934049"/>
            <a:ext cx="11963402" cy="281882"/>
          </a:xfrm>
        </p:spPr>
        <p:txBody>
          <a:bodyPr>
            <a:normAutofit fontScale="90000"/>
          </a:bodyPr>
          <a:lstStyle/>
          <a:p>
            <a:r>
              <a:rPr lang="ja-JP" altLang="en-US" sz="4000"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a:t>
            </a:r>
            <a:br>
              <a:rPr lang="en-US" altLang="ja-JP" sz="4000"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br>
            <a:br>
              <a:rPr lang="en-US" altLang="ja-JP" sz="4000"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br>
            <a:b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b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b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b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U</a:t>
            </a:r>
            <a:r>
              <a:rPr lang="en-US" altLang="ja-JP" sz="4000" b="1" kern="100" dirty="0">
                <a:latin typeface="BIZ UDゴシック" panose="020B0400000000000000" pitchFamily="49" charset="-128"/>
                <a:ea typeface="BIZ UDゴシック" panose="020B0400000000000000" pitchFamily="49" charset="-128"/>
                <a:cs typeface="Times New Roman" panose="02020603050405020304" pitchFamily="18" charset="0"/>
              </a:rPr>
              <a:t>N and other international </a:t>
            </a:r>
            <a:r>
              <a:rPr lang="en-US" altLang="ja-JP" sz="4000" b="1" kern="100" dirty="0" err="1">
                <a:latin typeface="BIZ UDゴシック" panose="020B0400000000000000" pitchFamily="49" charset="-128"/>
                <a:ea typeface="BIZ UDゴシック" panose="020B0400000000000000" pitchFamily="49" charset="-128"/>
                <a:cs typeface="Times New Roman" panose="02020603050405020304" pitchFamily="18" charset="0"/>
              </a:rPr>
              <a:t>agencies’t</a:t>
            </a:r>
            <a:r>
              <a:rPr lang="en-US" altLang="ja-JP" sz="4000" b="1" kern="1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op</a:t>
            </a: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officials Statement on the situation in </a:t>
            </a:r>
            <a:r>
              <a:rPr lang="en-US" altLang="ja-JP" sz="4000" b="1" kern="1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Gaza,September</a:t>
            </a: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23, 2024</a:t>
            </a:r>
            <a:r>
              <a:rPr lang="ja-JP" altLang="en-US"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I</a:t>
            </a:r>
            <a:r>
              <a:rPr lang="ja-JP" altLang="en-US"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b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b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UN Women, UNESCO, WHO, UNFPA, ILO, UNICEF,</a:t>
            </a:r>
            <a:r>
              <a:rPr lang="ja-JP" altLang="en-US"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UNHCR,</a:t>
            </a:r>
            <a:r>
              <a:rPr lang="ja-JP" altLang="en-US"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OHCHR, UNDP,UN Habitat, WPF, </a:t>
            </a:r>
            <a:r>
              <a:rPr lang="en-US" altLang="ja-JP" sz="4000" b="1" kern="1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FAO,Care</a:t>
            </a: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4000" b="1" kern="1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Internaional</a:t>
            </a:r>
            <a:r>
              <a:rPr lang="en-US" altLang="ja-JP" sz="4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Save the Children</a:t>
            </a:r>
            <a:br>
              <a:rPr lang="en-US" altLang="ja-JP" sz="4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en-US" sz="4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40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4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World leaders gathered in New York for the 79th session of the United Nations General Assembly. With the threat of a broader regional escalation looming over military attacks, the following leaders issued a monthly statement calling for an end to the horrific human suffering and humanitarian catastrophe in Gaza: </a:t>
            </a:r>
            <a:br>
              <a:rPr lang="en-US" altLang="ja-JP" sz="53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br>
              <a:rPr lang="en-US" altLang="ja-JP" sz="53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r>
              <a:rPr lang="en-US" altLang="ja-JP" sz="53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br>
              <a:rPr lang="en-US" altLang="ja-JP" sz="53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6" name="コンテンツ プレースホルダー 5">
            <a:extLst>
              <a:ext uri="{FF2B5EF4-FFF2-40B4-BE49-F238E27FC236}">
                <a16:creationId xmlns:a16="http://schemas.microsoft.com/office/drawing/2014/main" id="{624065B8-12FE-F99E-3707-1AD9E55F4987}"/>
              </a:ext>
            </a:extLst>
          </p:cNvPr>
          <p:cNvSpPr>
            <a:spLocks noGrp="1"/>
          </p:cNvSpPr>
          <p:nvPr>
            <p:ph idx="1"/>
          </p:nvPr>
        </p:nvSpPr>
        <p:spPr>
          <a:xfrm>
            <a:off x="114299" y="3215930"/>
            <a:ext cx="11239501" cy="3440051"/>
          </a:xfrm>
        </p:spPr>
        <p:txBody>
          <a:bodyPr/>
          <a:lstStyle/>
          <a:p>
            <a:pPr marL="0" indent="0">
              <a:buNone/>
            </a:pPr>
            <a:endParaRPr lang="en-US" altLang="ja-JP" dirty="0"/>
          </a:p>
          <a:p>
            <a:pPr marL="0" indent="0">
              <a:buNone/>
            </a:pPr>
            <a:endParaRPr lang="ja-JP" altLang="en-US" dirty="0"/>
          </a:p>
        </p:txBody>
      </p:sp>
    </p:spTree>
    <p:extLst>
      <p:ext uri="{BB962C8B-B14F-4D97-AF65-F5344CB8AC3E}">
        <p14:creationId xmlns:p14="http://schemas.microsoft.com/office/powerpoint/2010/main" val="1793915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50B93D-221C-55C2-08B2-EFF78EC955ED}"/>
              </a:ext>
            </a:extLst>
          </p:cNvPr>
          <p:cNvSpPr>
            <a:spLocks noGrp="1"/>
          </p:cNvSpPr>
          <p:nvPr>
            <p:ph type="title"/>
          </p:nvPr>
        </p:nvSpPr>
        <p:spPr/>
        <p:txBody>
          <a:bodyPr>
            <a:normAutofit/>
          </a:bodyPr>
          <a:lstStyle/>
          <a:p>
            <a:b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
        <p:nvSpPr>
          <p:cNvPr id="3" name="コンテンツ プレースホルダー 2">
            <a:extLst>
              <a:ext uri="{FF2B5EF4-FFF2-40B4-BE49-F238E27FC236}">
                <a16:creationId xmlns:a16="http://schemas.microsoft.com/office/drawing/2014/main" id="{7788148C-8A5C-5C41-052B-E5DF819708AC}"/>
              </a:ext>
            </a:extLst>
          </p:cNvPr>
          <p:cNvSpPr>
            <a:spLocks noGrp="1"/>
          </p:cNvSpPr>
          <p:nvPr>
            <p:ph idx="1"/>
          </p:nvPr>
        </p:nvSpPr>
        <p:spPr>
          <a:xfrm>
            <a:off x="116958" y="2243469"/>
            <a:ext cx="11236842" cy="4902661"/>
          </a:xfrm>
        </p:spPr>
        <p:txBody>
          <a:bodyPr>
            <a:normAutofit/>
          </a:bodyPr>
          <a:lstStyle/>
          <a:p>
            <a:r>
              <a:rPr kumimoji="1" lang="en-US" altLang="ja-JP" sz="3200" dirty="0">
                <a:latin typeface="BIZ UDPゴシック" panose="020B0400000000000000" pitchFamily="50" charset="-128"/>
                <a:ea typeface="BIZ UDPゴシック" panose="020B0400000000000000" pitchFamily="50" charset="-128"/>
              </a:rPr>
              <a:t>According to Gaza's Ministry of Health, more than </a:t>
            </a:r>
            <a:r>
              <a:rPr kumimoji="1" lang="en-US" altLang="ja-JP" sz="3200" b="1" dirty="0">
                <a:solidFill>
                  <a:srgbClr val="FF0000"/>
                </a:solidFill>
                <a:latin typeface="BIZ UDPゴシック" panose="020B0400000000000000" pitchFamily="50" charset="-128"/>
                <a:ea typeface="BIZ UDPゴシック" panose="020B0400000000000000" pitchFamily="50" charset="-128"/>
              </a:rPr>
              <a:t>41,000</a:t>
            </a:r>
            <a:r>
              <a:rPr kumimoji="1" lang="en-US" altLang="ja-JP" sz="3200" dirty="0">
                <a:latin typeface="BIZ UDPゴシック" panose="020B0400000000000000" pitchFamily="50" charset="-128"/>
                <a:ea typeface="BIZ UDPゴシック" panose="020B0400000000000000" pitchFamily="50" charset="-128"/>
              </a:rPr>
              <a:t> Palestinians in Gaza, most of them civilians, including women, children, the elderly, and sometimes entire family members, have been </a:t>
            </a:r>
            <a:r>
              <a:rPr kumimoji="1" lang="en-US" altLang="ja-JP" sz="3200" b="1" dirty="0">
                <a:solidFill>
                  <a:srgbClr val="FF0000"/>
                </a:solidFill>
                <a:latin typeface="BIZ UDPゴシック" panose="020B0400000000000000" pitchFamily="50" charset="-128"/>
                <a:ea typeface="BIZ UDPゴシック" panose="020B0400000000000000" pitchFamily="50" charset="-128"/>
              </a:rPr>
              <a:t>killed</a:t>
            </a:r>
            <a:r>
              <a:rPr kumimoji="1" lang="en-US" altLang="ja-JP" sz="3200" dirty="0">
                <a:latin typeface="BIZ UDPゴシック" panose="020B0400000000000000" pitchFamily="50" charset="-128"/>
                <a:ea typeface="BIZ UDPゴシック" panose="020B0400000000000000" pitchFamily="50" charset="-128"/>
              </a:rPr>
              <a:t> and more than </a:t>
            </a:r>
            <a:r>
              <a:rPr kumimoji="1" lang="en-US" altLang="ja-JP" sz="3200" b="1" dirty="0">
                <a:solidFill>
                  <a:srgbClr val="FF0000"/>
                </a:solidFill>
                <a:latin typeface="BIZ UDPゴシック" panose="020B0400000000000000" pitchFamily="50" charset="-128"/>
                <a:ea typeface="BIZ UDPゴシック" panose="020B0400000000000000" pitchFamily="50" charset="-128"/>
              </a:rPr>
              <a:t>95,500</a:t>
            </a:r>
            <a:r>
              <a:rPr kumimoji="1" lang="en-US" altLang="ja-JP" sz="3200" dirty="0">
                <a:latin typeface="BIZ UDPゴシック" panose="020B0400000000000000" pitchFamily="50" charset="-128"/>
                <a:ea typeface="BIZ UDPゴシック" panose="020B0400000000000000" pitchFamily="50" charset="-128"/>
              </a:rPr>
              <a:t> have been </a:t>
            </a:r>
            <a:r>
              <a:rPr kumimoji="1" lang="en-US" altLang="ja-JP" sz="3200" b="1" dirty="0">
                <a:solidFill>
                  <a:srgbClr val="FF0000"/>
                </a:solidFill>
                <a:latin typeface="BIZ UDPゴシック" panose="020B0400000000000000" pitchFamily="50" charset="-128"/>
                <a:ea typeface="BIZ UDPゴシック" panose="020B0400000000000000" pitchFamily="50" charset="-128"/>
              </a:rPr>
              <a:t>injured</a:t>
            </a:r>
            <a:r>
              <a:rPr kumimoji="1" lang="en-US" altLang="ja-JP" sz="3200" dirty="0">
                <a:latin typeface="BIZ UDPゴシック" panose="020B0400000000000000" pitchFamily="50" charset="-128"/>
                <a:ea typeface="BIZ UDPゴシック" panose="020B0400000000000000" pitchFamily="50" charset="-128"/>
              </a:rPr>
              <a:t>, many of them are </a:t>
            </a:r>
            <a:r>
              <a:rPr kumimoji="1" lang="en-US" altLang="ja-JP" sz="3200" dirty="0">
                <a:solidFill>
                  <a:srgbClr val="FF0000"/>
                </a:solidFill>
                <a:latin typeface="BIZ UDPゴシック" panose="020B0400000000000000" pitchFamily="50" charset="-128"/>
                <a:ea typeface="BIZ UDPゴシック" panose="020B0400000000000000" pitchFamily="50" charset="-128"/>
              </a:rPr>
              <a:t>women, children and the elderly</a:t>
            </a:r>
            <a:r>
              <a:rPr kumimoji="1" lang="en-US" altLang="ja-JP" sz="3200" dirty="0">
                <a:latin typeface="BIZ UDPゴシック" panose="020B0400000000000000" pitchFamily="50" charset="-128"/>
                <a:ea typeface="BIZ UDPゴシック" panose="020B0400000000000000" pitchFamily="50" charset="-128"/>
              </a:rPr>
              <a:t>. In Gaza, </a:t>
            </a:r>
            <a:r>
              <a:rPr kumimoji="1" lang="en-US" altLang="ja-JP" sz="3200" dirty="0">
                <a:solidFill>
                  <a:srgbClr val="FF0000"/>
                </a:solidFill>
                <a:latin typeface="BIZ UDPゴシック" panose="020B0400000000000000" pitchFamily="50" charset="-128"/>
                <a:ea typeface="BIZ UDPゴシック" panose="020B0400000000000000" pitchFamily="50" charset="-128"/>
              </a:rPr>
              <a:t>hospitals were bombed and medical institutions were drastically reduced.</a:t>
            </a:r>
            <a:endParaRPr kumimoji="1" lang="ja-JP" altLang="en-US" sz="3200" dirty="0">
              <a:solidFill>
                <a:srgbClr val="FF0000"/>
              </a:solidFill>
            </a:endParaRPr>
          </a:p>
        </p:txBody>
      </p:sp>
      <p:sp>
        <p:nvSpPr>
          <p:cNvPr id="7" name="テキスト ボックス 6">
            <a:extLst>
              <a:ext uri="{FF2B5EF4-FFF2-40B4-BE49-F238E27FC236}">
                <a16:creationId xmlns:a16="http://schemas.microsoft.com/office/drawing/2014/main" id="{B1FDAC23-040A-3EEC-6DB6-D14718D472EA}"/>
              </a:ext>
            </a:extLst>
          </p:cNvPr>
          <p:cNvSpPr txBox="1"/>
          <p:nvPr/>
        </p:nvSpPr>
        <p:spPr>
          <a:xfrm>
            <a:off x="361508" y="190281"/>
            <a:ext cx="11830492" cy="1754326"/>
          </a:xfrm>
          <a:prstGeom prst="rect">
            <a:avLst/>
          </a:prstGeom>
          <a:noFill/>
        </p:spPr>
        <p:txBody>
          <a:bodyPr wrap="square">
            <a:spAutoFit/>
          </a:bodyPr>
          <a:lstStyle/>
          <a:p>
            <a:r>
              <a:rPr lang="en-US" altLang="ja-JP" sz="3600" b="1" dirty="0">
                <a:latin typeface="BIZ UDPゴシック" panose="020B0400000000000000" pitchFamily="50" charset="-128"/>
                <a:ea typeface="BIZ UDPゴシック" panose="020B0400000000000000" pitchFamily="50" charset="-128"/>
              </a:rPr>
              <a:t>Statement by UN &amp; other </a:t>
            </a:r>
            <a:r>
              <a:rPr lang="en-US" altLang="ja-JP" sz="3600" b="1" dirty="0" err="1">
                <a:latin typeface="BIZ UDPゴシック" panose="020B0400000000000000" pitchFamily="50" charset="-128"/>
                <a:ea typeface="BIZ UDPゴシック" panose="020B0400000000000000" pitchFamily="50" charset="-128"/>
              </a:rPr>
              <a:t>interntional</a:t>
            </a:r>
            <a:r>
              <a:rPr lang="en-US" altLang="ja-JP" sz="3600" b="1" dirty="0">
                <a:latin typeface="BIZ UDPゴシック" panose="020B0400000000000000" pitchFamily="50" charset="-128"/>
                <a:ea typeface="BIZ UDPゴシック" panose="020B0400000000000000" pitchFamily="50" charset="-128"/>
              </a:rPr>
              <a:t> organization’s Top officials on the situation 2024 On Sept. 23, 2024</a:t>
            </a:r>
            <a:r>
              <a:rPr lang="ja-JP" altLang="en-US" sz="3600" b="1" dirty="0">
                <a:latin typeface="BIZ UDPゴシック" panose="020B0400000000000000" pitchFamily="50" charset="-128"/>
                <a:ea typeface="BIZ UDPゴシック" panose="020B0400000000000000" pitchFamily="50" charset="-128"/>
              </a:rPr>
              <a:t>（</a:t>
            </a:r>
            <a:r>
              <a:rPr lang="en-US" altLang="ja-JP" sz="3600" b="1" dirty="0">
                <a:latin typeface="BIZ UDPゴシック" panose="020B0400000000000000" pitchFamily="50" charset="-128"/>
                <a:ea typeface="BIZ UDPゴシック" panose="020B0400000000000000" pitchFamily="50" charset="-128"/>
              </a:rPr>
              <a:t>II</a:t>
            </a:r>
            <a:r>
              <a:rPr lang="ja-JP" altLang="en-US" sz="3600" b="1" dirty="0">
                <a:latin typeface="BIZ UDPゴシック" panose="020B0400000000000000" pitchFamily="50" charset="-128"/>
                <a:ea typeface="BIZ UDPゴシック" panose="020B0400000000000000" pitchFamily="50" charset="-128"/>
              </a:rPr>
              <a:t>）</a:t>
            </a:r>
          </a:p>
        </p:txBody>
      </p:sp>
      <p:pic>
        <p:nvPicPr>
          <p:cNvPr id="4" name="図 3">
            <a:extLst>
              <a:ext uri="{FF2B5EF4-FFF2-40B4-BE49-F238E27FC236}">
                <a16:creationId xmlns:a16="http://schemas.microsoft.com/office/drawing/2014/main" id="{668F2C3D-AD44-09A7-5A35-54D3CB5381EC}"/>
              </a:ext>
            </a:extLst>
          </p:cNvPr>
          <p:cNvPicPr>
            <a:picLocks noChangeAspect="1"/>
          </p:cNvPicPr>
          <p:nvPr/>
        </p:nvPicPr>
        <p:blipFill>
          <a:blip r:embed="rId3"/>
          <a:stretch>
            <a:fillRect/>
          </a:stretch>
        </p:blipFill>
        <p:spPr>
          <a:xfrm>
            <a:off x="10014415" y="6060021"/>
            <a:ext cx="2060627" cy="865707"/>
          </a:xfrm>
          <a:prstGeom prst="rect">
            <a:avLst/>
          </a:prstGeom>
        </p:spPr>
      </p:pic>
    </p:spTree>
    <p:extLst>
      <p:ext uri="{BB962C8B-B14F-4D97-AF65-F5344CB8AC3E}">
        <p14:creationId xmlns:p14="http://schemas.microsoft.com/office/powerpoint/2010/main" val="1407564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BC03D-9A37-D39B-93FE-F24BF18B2D1F}"/>
              </a:ext>
            </a:extLst>
          </p:cNvPr>
          <p:cNvSpPr>
            <a:spLocks noGrp="1"/>
          </p:cNvSpPr>
          <p:nvPr>
            <p:ph type="title"/>
          </p:nvPr>
        </p:nvSpPr>
        <p:spPr>
          <a:xfrm>
            <a:off x="838200" y="138224"/>
            <a:ext cx="10515600" cy="1030314"/>
          </a:xfrm>
        </p:spPr>
        <p:txBody>
          <a:bodyPr>
            <a:noAutofit/>
          </a:bodyPr>
          <a:lstStyle/>
          <a:p>
            <a:r>
              <a:rPr lang="ja-JP" altLang="ja-JP" sz="4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５．</a:t>
            </a:r>
            <a:r>
              <a:rPr lang="en-US" altLang="ja-JP" sz="4800" kern="1200" dirty="0">
                <a:solidFill>
                  <a:srgbClr val="000000"/>
                </a:solidFill>
                <a:effectLst/>
                <a:latin typeface="BIZ UDPゴシック" panose="020B0400000000000000" pitchFamily="50" charset="-128"/>
                <a:ea typeface="游明朝" panose="02020400000000000000" pitchFamily="18" charset="-128"/>
                <a:cs typeface="Times New Roman" panose="02020603050405020304" pitchFamily="18" charset="0"/>
              </a:rPr>
              <a:t> UN Women’s humanitarian response operations </a:t>
            </a:r>
            <a:endParaRPr kumimoji="1" lang="ja-JP" altLang="en-US" sz="48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BD1EEB21-B4A6-D638-8A96-E3A4BF7FBE00}"/>
              </a:ext>
            </a:extLst>
          </p:cNvPr>
          <p:cNvSpPr>
            <a:spLocks noGrp="1"/>
          </p:cNvSpPr>
          <p:nvPr>
            <p:ph idx="1"/>
          </p:nvPr>
        </p:nvSpPr>
        <p:spPr>
          <a:xfrm>
            <a:off x="657447" y="1552353"/>
            <a:ext cx="11282916" cy="5167423"/>
          </a:xfrm>
        </p:spPr>
        <p:txBody>
          <a:bodyPr>
            <a:noAutofit/>
          </a:bodyPr>
          <a:lstStyle/>
          <a:p>
            <a:r>
              <a:rPr lang="en-US" altLang="ja-JP" sz="3200" kern="1200" dirty="0">
                <a:solidFill>
                  <a:srgbClr val="000000"/>
                </a:solidFill>
                <a:effectLst/>
                <a:latin typeface="BIZ UDPゴシック" panose="020B0400000000000000" pitchFamily="50" charset="-128"/>
                <a:ea typeface="游明朝" panose="02020400000000000000" pitchFamily="18" charset="-128"/>
                <a:cs typeface="Times New Roman" panose="02020603050405020304" pitchFamily="18" charset="0"/>
              </a:rPr>
              <a:t>Drawing on its experience and expertise in gender equality and women's empowerment, </a:t>
            </a:r>
            <a:r>
              <a:rPr lang="en-US" altLang="ja-JP" sz="3200" kern="1200" dirty="0">
                <a:solidFill>
                  <a:srgbClr val="C00000"/>
                </a:solidFill>
                <a:effectLst/>
                <a:latin typeface="BIZ UDPゴシック" panose="020B0400000000000000" pitchFamily="50" charset="-128"/>
                <a:ea typeface="游明朝" panose="02020400000000000000" pitchFamily="18" charset="-128"/>
                <a:cs typeface="Times New Roman" panose="02020603050405020304" pitchFamily="18" charset="0"/>
              </a:rPr>
              <a:t>UN Women</a:t>
            </a:r>
            <a:r>
              <a:rPr lang="en-US" altLang="ja-JP" sz="3200" kern="1200" dirty="0">
                <a:solidFill>
                  <a:srgbClr val="000000"/>
                </a:solidFill>
                <a:effectLst/>
                <a:latin typeface="BIZ UDPゴシック" panose="020B0400000000000000" pitchFamily="50" charset="-128"/>
                <a:ea typeface="游明朝" panose="02020400000000000000" pitchFamily="18" charset="-128"/>
                <a:cs typeface="Times New Roman" panose="02020603050405020304" pitchFamily="18" charset="0"/>
              </a:rPr>
              <a:t> has carried out humanitarian response operations </a:t>
            </a:r>
            <a:r>
              <a:rPr lang="en-US" altLang="ja-JP" sz="3200" b="1" kern="1200" dirty="0">
                <a:solidFill>
                  <a:srgbClr val="FF0000"/>
                </a:solidFill>
                <a:effectLst/>
                <a:latin typeface="BIZ UDPゴシック" panose="020B0400000000000000" pitchFamily="50" charset="-128"/>
                <a:ea typeface="游明朝" panose="02020400000000000000" pitchFamily="18" charset="-128"/>
                <a:cs typeface="Times New Roman" panose="02020603050405020304" pitchFamily="18" charset="0"/>
              </a:rPr>
              <a:t>in more than 40 crisis-affected countries, secured gender commitments in humanitarian coordination mechanisms</a:t>
            </a:r>
            <a:r>
              <a:rPr lang="en-US" altLang="ja-JP" sz="3200" kern="1200" dirty="0">
                <a:solidFill>
                  <a:srgbClr val="000000"/>
                </a:solidFill>
                <a:effectLst/>
                <a:latin typeface="BIZ UDPゴシック" panose="020B0400000000000000" pitchFamily="50" charset="-128"/>
                <a:ea typeface="游明朝" panose="02020400000000000000" pitchFamily="18" charset="-128"/>
                <a:cs typeface="Times New Roman" panose="02020603050405020304" pitchFamily="18" charset="0"/>
              </a:rPr>
              <a:t>, and provided psychosocial support, livelihood support, second-chance education, skills development, and vocational training to women and girls affected by the crisis.</a:t>
            </a:r>
            <a:endPar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a:extLst>
              <a:ext uri="{FF2B5EF4-FFF2-40B4-BE49-F238E27FC236}">
                <a16:creationId xmlns:a16="http://schemas.microsoft.com/office/drawing/2014/main" id="{DF3173E0-8D79-BA60-199A-4A499A8540EB}"/>
              </a:ext>
            </a:extLst>
          </p:cNvPr>
          <p:cNvPicPr>
            <a:picLocks noChangeAspect="1"/>
          </p:cNvPicPr>
          <p:nvPr/>
        </p:nvPicPr>
        <p:blipFill>
          <a:blip r:embed="rId3"/>
          <a:stretch>
            <a:fillRect/>
          </a:stretch>
        </p:blipFill>
        <p:spPr>
          <a:xfrm>
            <a:off x="9741196" y="5768131"/>
            <a:ext cx="2450804" cy="1030313"/>
          </a:xfrm>
          <a:prstGeom prst="rect">
            <a:avLst/>
          </a:prstGeom>
        </p:spPr>
      </p:pic>
    </p:spTree>
    <p:extLst>
      <p:ext uri="{BB962C8B-B14F-4D97-AF65-F5344CB8AC3E}">
        <p14:creationId xmlns:p14="http://schemas.microsoft.com/office/powerpoint/2010/main" val="184991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FB9CB4-9640-962A-0F88-EEC6D4761CD4}"/>
              </a:ext>
            </a:extLst>
          </p:cNvPr>
          <p:cNvSpPr>
            <a:spLocks noGrp="1"/>
          </p:cNvSpPr>
          <p:nvPr>
            <p:ph type="title"/>
          </p:nvPr>
        </p:nvSpPr>
        <p:spPr>
          <a:xfrm>
            <a:off x="382772" y="365125"/>
            <a:ext cx="10767828" cy="1325563"/>
          </a:xfrm>
        </p:spPr>
        <p:txBody>
          <a:bodyPr>
            <a:noAutofit/>
          </a:bodyPr>
          <a:lstStyle/>
          <a:p>
            <a:br>
              <a:rPr lang="en-US" altLang="ja-JP" sz="4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br>
              <a:rPr lang="en-US" altLang="ja-JP" sz="4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r>
              <a:rPr lang="en-US" altLang="ja-JP" sz="4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6</a:t>
            </a:r>
            <a:r>
              <a:rPr lang="ja-JP" altLang="ja-JP" sz="4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4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Governance and National Planning</a:t>
            </a:r>
            <a:br>
              <a:rPr lang="en-US" altLang="ja-JP" sz="4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br>
              <a:rPr lang="ja-JP" altLang="ja-JP" sz="4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endParaRPr kumimoji="1" lang="ja-JP" altLang="en-US" sz="48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93C99D6-EA7E-F3A1-1250-87659E7A220C}"/>
              </a:ext>
            </a:extLst>
          </p:cNvPr>
          <p:cNvSpPr>
            <a:spLocks noGrp="1"/>
          </p:cNvSpPr>
          <p:nvPr>
            <p:ph idx="1"/>
          </p:nvPr>
        </p:nvSpPr>
        <p:spPr>
          <a:xfrm>
            <a:off x="457201" y="1783570"/>
            <a:ext cx="11398102" cy="4871230"/>
          </a:xfrm>
        </p:spPr>
        <p:txBody>
          <a:bodyPr>
            <a:normAutofit lnSpcReduction="10000"/>
          </a:bodyPr>
          <a:lstStyle/>
          <a:p>
            <a:pPr>
              <a:lnSpc>
                <a:spcPct val="107000"/>
              </a:lnSpc>
              <a:spcAft>
                <a:spcPts val="800"/>
              </a:spcAft>
              <a:buNone/>
            </a:pPr>
            <a:r>
              <a:rPr kumimoji="1" lang="en-US" altLang="ja-JP" dirty="0">
                <a:latin typeface="BIZ UDゴシック" panose="020B0400000000000000" pitchFamily="49" charset="-128"/>
                <a:ea typeface="BIZ UDゴシック" panose="020B0400000000000000" pitchFamily="49" charset="-128"/>
              </a:rPr>
              <a:t>.</a:t>
            </a:r>
            <a:r>
              <a:rPr lang="en-US" altLang="ja-JP" b="1" kern="100" dirty="0">
                <a:effectLst/>
                <a:latin typeface="Calibri" panose="020F0502020204030204" pitchFamily="34" charset="0"/>
                <a:ea typeface="游明朝" panose="02020400000000000000" pitchFamily="18" charset="-128"/>
                <a:cs typeface="Times New Roman" panose="02020603050405020304" pitchFamily="18" charset="0"/>
              </a:rPr>
              <a:t> </a:t>
            </a:r>
            <a:r>
              <a:rPr lang="en-US" altLang="ja-JP" kern="100" dirty="0">
                <a:effectLst/>
                <a:latin typeface="Calibri" panose="020F0502020204030204" pitchFamily="34" charset="0"/>
                <a:ea typeface="游明朝" panose="02020400000000000000" pitchFamily="18" charset="-128"/>
                <a:cs typeface="Times New Roman" panose="02020603050405020304" pitchFamily="18" charset="0"/>
              </a:rPr>
              <a:t>National plans, policies, institutions, and budgets are where governments begin to translate their commitment to women into practical progress towards gender equality. However, it is easy to overlook measures to ensure that public services address women's needs and priorities.</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533400">
              <a:lnSpc>
                <a:spcPct val="107000"/>
              </a:lnSpc>
              <a:spcAft>
                <a:spcPts val="800"/>
              </a:spcAft>
            </a:pPr>
            <a:r>
              <a:rPr lang="en-US" altLang="ja-JP" kern="100" dirty="0">
                <a:effectLst/>
                <a:latin typeface="Calibri" panose="020F0502020204030204" pitchFamily="34" charset="0"/>
                <a:ea typeface="游明朝" panose="02020400000000000000" pitchFamily="18" charset="-128"/>
                <a:cs typeface="Times New Roman" panose="02020603050405020304" pitchFamily="18" charset="0"/>
              </a:rPr>
              <a:t>Analyzing national plans, policies, institutions and budgets through the lens of gender equality means putting aside the conventional assumption that they are gender-neutral. This includes comprehensively assessing the gender gap and identifying actions to close it. Changes to promote gender equality should be supported by appropriate funding and systematically monitored progress in reducing gender discrimination.</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pic>
        <p:nvPicPr>
          <p:cNvPr id="5" name="図 4">
            <a:extLst>
              <a:ext uri="{FF2B5EF4-FFF2-40B4-BE49-F238E27FC236}">
                <a16:creationId xmlns:a16="http://schemas.microsoft.com/office/drawing/2014/main" id="{EEF4C462-D38C-F3B5-70AB-0CBDBE9A0724}"/>
              </a:ext>
            </a:extLst>
          </p:cNvPr>
          <p:cNvPicPr>
            <a:picLocks noChangeAspect="1"/>
          </p:cNvPicPr>
          <p:nvPr/>
        </p:nvPicPr>
        <p:blipFill>
          <a:blip r:embed="rId2"/>
          <a:stretch>
            <a:fillRect/>
          </a:stretch>
        </p:blipFill>
        <p:spPr>
          <a:xfrm>
            <a:off x="9574618" y="5827687"/>
            <a:ext cx="2450804" cy="1030313"/>
          </a:xfrm>
          <a:prstGeom prst="rect">
            <a:avLst/>
          </a:prstGeom>
        </p:spPr>
      </p:pic>
    </p:spTree>
    <p:extLst>
      <p:ext uri="{BB962C8B-B14F-4D97-AF65-F5344CB8AC3E}">
        <p14:creationId xmlns:p14="http://schemas.microsoft.com/office/powerpoint/2010/main" val="1407348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8B5098-BC8B-9EDC-C4F1-E1E55F1ED042}"/>
              </a:ext>
            </a:extLst>
          </p:cNvPr>
          <p:cNvSpPr>
            <a:spLocks noGrp="1"/>
          </p:cNvSpPr>
          <p:nvPr>
            <p:ph type="title"/>
          </p:nvPr>
        </p:nvSpPr>
        <p:spPr>
          <a:xfrm>
            <a:off x="170122" y="365126"/>
            <a:ext cx="9601200" cy="1539874"/>
          </a:xfrm>
        </p:spPr>
        <p:txBody>
          <a:bodyPr>
            <a:normAutofit/>
          </a:bodyPr>
          <a:lstStyle/>
          <a:p>
            <a:r>
              <a:rPr kumimoji="1" lang="en-US" altLang="ja-JP" sz="4800" b="1" dirty="0">
                <a:latin typeface="BIZ UDPゴシック" panose="020B0400000000000000" pitchFamily="50" charset="-128"/>
                <a:ea typeface="BIZ UDPゴシック" panose="020B0400000000000000" pitchFamily="50" charset="-128"/>
              </a:rPr>
              <a:t>Japan National Committee for UN</a:t>
            </a:r>
            <a:r>
              <a:rPr kumimoji="1" lang="ja-JP" altLang="en-US" sz="4800" b="1" dirty="0">
                <a:latin typeface="BIZ UDPゴシック" panose="020B0400000000000000" pitchFamily="50" charset="-128"/>
                <a:ea typeface="BIZ UDPゴシック" panose="020B0400000000000000" pitchFamily="50" charset="-128"/>
              </a:rPr>
              <a:t>　</a:t>
            </a:r>
            <a:r>
              <a:rPr kumimoji="1" lang="en-US" altLang="ja-JP" sz="4800" b="1" dirty="0">
                <a:latin typeface="BIZ UDPゴシック" panose="020B0400000000000000" pitchFamily="50" charset="-128"/>
                <a:ea typeface="BIZ UDPゴシック" panose="020B0400000000000000" pitchFamily="50" charset="-128"/>
              </a:rPr>
              <a:t>Women</a:t>
            </a:r>
            <a:r>
              <a:rPr kumimoji="1" lang="ja-JP" altLang="en-US" sz="2800" b="1" dirty="0">
                <a:latin typeface="BIZ UDPゴシック" panose="020B0400000000000000" pitchFamily="50" charset="-128"/>
                <a:ea typeface="BIZ UDPゴシック" panose="020B0400000000000000" pitchFamily="50" charset="-128"/>
              </a:rPr>
              <a:t>　</a:t>
            </a:r>
          </a:p>
        </p:txBody>
      </p:sp>
      <p:sp>
        <p:nvSpPr>
          <p:cNvPr id="3" name="コンテンツ プレースホルダー 2">
            <a:extLst>
              <a:ext uri="{FF2B5EF4-FFF2-40B4-BE49-F238E27FC236}">
                <a16:creationId xmlns:a16="http://schemas.microsoft.com/office/drawing/2014/main" id="{9B7898A7-0A15-3051-E04B-B38ED8B44B4B}"/>
              </a:ext>
            </a:extLst>
          </p:cNvPr>
          <p:cNvSpPr>
            <a:spLocks noGrp="1"/>
          </p:cNvSpPr>
          <p:nvPr>
            <p:ph sz="half" idx="1"/>
          </p:nvPr>
        </p:nvSpPr>
        <p:spPr>
          <a:xfrm>
            <a:off x="342900" y="1905000"/>
            <a:ext cx="11576198" cy="4687185"/>
          </a:xfrm>
        </p:spPr>
        <p:txBody>
          <a:bodyPr>
            <a:noAutofit/>
          </a:bodyPr>
          <a:lstStyle/>
          <a:p>
            <a:pPr marL="0" indent="0">
              <a:buNone/>
            </a:pPr>
            <a:r>
              <a:rPr kumimoji="1" lang="en-US" altLang="ja-JP" sz="3600" b="1" dirty="0">
                <a:latin typeface="BIZ UDPゴシック" panose="020B0400000000000000" pitchFamily="50" charset="-128"/>
                <a:ea typeface="BIZ UDPゴシック" panose="020B0400000000000000" pitchFamily="50" charset="-128"/>
              </a:rPr>
              <a:t>Japan's only NGO that financially supports and publicizes the activities of UN Women. </a:t>
            </a:r>
          </a:p>
          <a:p>
            <a:pPr marL="0" indent="0">
              <a:buNone/>
            </a:pPr>
            <a:r>
              <a:rPr kumimoji="1" lang="en-US" altLang="ja-JP" sz="3600" b="1" dirty="0">
                <a:latin typeface="BIZ UDPゴシック" panose="020B0400000000000000" pitchFamily="50" charset="-128"/>
                <a:ea typeface="BIZ UDPゴシック" panose="020B0400000000000000" pitchFamily="50" charset="-128"/>
              </a:rPr>
              <a:t>Similar organizations have been established in following 12 countries; </a:t>
            </a:r>
          </a:p>
          <a:p>
            <a:pPr marL="0" indent="0">
              <a:buNone/>
            </a:pPr>
            <a:r>
              <a:rPr kumimoji="1" lang="en-US" altLang="ja-JP" sz="3600" b="1" dirty="0" err="1">
                <a:latin typeface="BIZ UDPゴシック" panose="020B0400000000000000" pitchFamily="50" charset="-128"/>
                <a:ea typeface="BIZ UDPゴシック" panose="020B0400000000000000" pitchFamily="50" charset="-128"/>
              </a:rPr>
              <a:t>Austraria</a:t>
            </a:r>
            <a:r>
              <a:rPr kumimoji="1" lang="en-US" altLang="ja-JP" sz="3600" b="1" dirty="0">
                <a:latin typeface="BIZ UDPゴシック" panose="020B0400000000000000" pitchFamily="50" charset="-128"/>
                <a:ea typeface="BIZ UDPゴシック" panose="020B0400000000000000" pitchFamily="50" charset="-128"/>
              </a:rPr>
              <a:t>, Austria, Finland, France, Germany, Iceland, Italy, Netherland, New Zealand, Spain, Sweden, United Kingdom</a:t>
            </a:r>
          </a:p>
          <a:p>
            <a:pPr marL="0" indent="0">
              <a:buNone/>
            </a:pPr>
            <a:endParaRPr kumimoji="1" lang="en-US" altLang="ja-JP" sz="3600" b="1" dirty="0">
              <a:latin typeface="BIZ UDPゴシック" panose="020B0400000000000000" pitchFamily="50" charset="-128"/>
              <a:ea typeface="BIZ UDPゴシック" panose="020B0400000000000000" pitchFamily="50" charset="-128"/>
            </a:endParaRPr>
          </a:p>
          <a:p>
            <a:pPr marL="0" indent="0">
              <a:buNone/>
            </a:pPr>
            <a:endParaRPr lang="en-US" altLang="ja-JP" sz="3600" b="1" dirty="0">
              <a:latin typeface="BIZ UDPゴシック" panose="020B0400000000000000" pitchFamily="50" charset="-128"/>
              <a:ea typeface="BIZ UDPゴシック" panose="020B0400000000000000" pitchFamily="50" charset="-128"/>
            </a:endParaRPr>
          </a:p>
          <a:p>
            <a:pPr marL="0" indent="0">
              <a:buNone/>
            </a:pPr>
            <a:r>
              <a:rPr kumimoji="1" lang="en-US" altLang="ja-JP" sz="3600" b="1" dirty="0">
                <a:latin typeface="BIZ UDPゴシック" panose="020B0400000000000000" pitchFamily="50" charset="-128"/>
                <a:ea typeface="BIZ UDPゴシック" panose="020B0400000000000000" pitchFamily="50" charset="-128"/>
              </a:rPr>
              <a:t>Japan National Committee for UN Women collects contributions from civil society as well as companies to support UN Women</a:t>
            </a:r>
            <a:endParaRPr kumimoji="1" lang="en-US" altLang="ja-JP" sz="4000" b="1"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15D99B57-740D-D76C-C54C-CB22EAE4DFE0}"/>
              </a:ext>
            </a:extLst>
          </p:cNvPr>
          <p:cNvPicPr>
            <a:picLocks noChangeAspect="1"/>
          </p:cNvPicPr>
          <p:nvPr/>
        </p:nvPicPr>
        <p:blipFill>
          <a:blip r:embed="rId3"/>
          <a:stretch>
            <a:fillRect/>
          </a:stretch>
        </p:blipFill>
        <p:spPr>
          <a:xfrm>
            <a:off x="9650328" y="135232"/>
            <a:ext cx="2371550" cy="999831"/>
          </a:xfrm>
          <a:prstGeom prst="rect">
            <a:avLst/>
          </a:prstGeom>
        </p:spPr>
      </p:pic>
    </p:spTree>
    <p:extLst>
      <p:ext uri="{BB962C8B-B14F-4D97-AF65-F5344CB8AC3E}">
        <p14:creationId xmlns:p14="http://schemas.microsoft.com/office/powerpoint/2010/main" val="669970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C994C1-0DDE-7690-4D8C-DB01CB6B45CE}"/>
              </a:ext>
            </a:extLst>
          </p:cNvPr>
          <p:cNvSpPr>
            <a:spLocks noGrp="1"/>
          </p:cNvSpPr>
          <p:nvPr>
            <p:ph type="title"/>
          </p:nvPr>
        </p:nvSpPr>
        <p:spPr>
          <a:xfrm>
            <a:off x="254000" y="1"/>
            <a:ext cx="6299200" cy="1779588"/>
          </a:xfrm>
        </p:spPr>
        <p:txBody>
          <a:bodyPr/>
          <a:lstStyle/>
          <a:p>
            <a:r>
              <a:rPr lang="en-US" altLang="ja-JP" sz="4000" b="1" dirty="0">
                <a:effectLst/>
                <a:latin typeface="BIZ UDゴシック" panose="020B0400000000000000" pitchFamily="49" charset="-128"/>
                <a:ea typeface="BIZ UDゴシック" panose="020B0400000000000000" pitchFamily="49" charset="-128"/>
              </a:rPr>
              <a:t>7.Youth and Gender Equality 2030 Agenda for Sustainable Development</a:t>
            </a:r>
            <a:r>
              <a:rPr lang="en-US" altLang="ja-JP" sz="1800" b="1" dirty="0">
                <a:effectLst/>
                <a:latin typeface="Calibri" panose="020F0502020204030204" pitchFamily="34" charset="0"/>
                <a:ea typeface="游明朝" panose="02020400000000000000" pitchFamily="18" charset="-128"/>
              </a:rPr>
              <a:t>"</a:t>
            </a:r>
            <a:endParaRPr kumimoji="1" lang="ja-JP" altLang="en-US" dirty="0"/>
          </a:p>
        </p:txBody>
      </p:sp>
      <p:pic>
        <p:nvPicPr>
          <p:cNvPr id="4" name="コンテンツ プレースホルダー 3">
            <a:extLst>
              <a:ext uri="{FF2B5EF4-FFF2-40B4-BE49-F238E27FC236}">
                <a16:creationId xmlns:a16="http://schemas.microsoft.com/office/drawing/2014/main" id="{D43500B8-D6AA-42F1-70AA-FF17A3988E89}"/>
              </a:ext>
            </a:extLst>
          </p:cNvPr>
          <p:cNvPicPr>
            <a:picLocks noGrp="1" noChangeAspect="1"/>
          </p:cNvPicPr>
          <p:nvPr>
            <p:ph idx="1"/>
          </p:nvPr>
        </p:nvPicPr>
        <p:blipFill>
          <a:blip r:embed="rId2"/>
          <a:stretch>
            <a:fillRect/>
          </a:stretch>
        </p:blipFill>
        <p:spPr>
          <a:xfrm>
            <a:off x="0" y="2326635"/>
            <a:ext cx="6832600" cy="3937640"/>
          </a:xfrm>
          <a:prstGeom prst="rect">
            <a:avLst/>
          </a:prstGeom>
        </p:spPr>
      </p:pic>
      <p:pic>
        <p:nvPicPr>
          <p:cNvPr id="5" name="図 4">
            <a:extLst>
              <a:ext uri="{FF2B5EF4-FFF2-40B4-BE49-F238E27FC236}">
                <a16:creationId xmlns:a16="http://schemas.microsoft.com/office/drawing/2014/main" id="{031F99C0-2FA2-75CB-F8C4-5554B7AFD525}"/>
              </a:ext>
            </a:extLst>
          </p:cNvPr>
          <p:cNvPicPr>
            <a:picLocks noChangeAspect="1"/>
          </p:cNvPicPr>
          <p:nvPr/>
        </p:nvPicPr>
        <p:blipFill>
          <a:blip r:embed="rId3"/>
          <a:stretch>
            <a:fillRect/>
          </a:stretch>
        </p:blipFill>
        <p:spPr>
          <a:xfrm>
            <a:off x="9842500" y="0"/>
            <a:ext cx="2450804" cy="1030313"/>
          </a:xfrm>
          <a:prstGeom prst="rect">
            <a:avLst/>
          </a:prstGeom>
        </p:spPr>
      </p:pic>
      <p:sp>
        <p:nvSpPr>
          <p:cNvPr id="6" name="テキスト ボックス 5">
            <a:extLst>
              <a:ext uri="{FF2B5EF4-FFF2-40B4-BE49-F238E27FC236}">
                <a16:creationId xmlns:a16="http://schemas.microsoft.com/office/drawing/2014/main" id="{7564E273-B523-5D1C-1B1F-80C285BF2995}"/>
              </a:ext>
            </a:extLst>
          </p:cNvPr>
          <p:cNvSpPr txBox="1"/>
          <p:nvPr/>
        </p:nvSpPr>
        <p:spPr>
          <a:xfrm>
            <a:off x="7035504" y="1348800"/>
            <a:ext cx="5257800" cy="5509200"/>
          </a:xfrm>
          <a:prstGeom prst="rect">
            <a:avLst/>
          </a:prstGeom>
          <a:noFill/>
        </p:spPr>
        <p:txBody>
          <a:bodyPr wrap="square">
            <a:spAutoFit/>
          </a:bodyPr>
          <a:lstStyle/>
          <a:p>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With the new 2030 Agenda for Sustainable Development, we need to provide equal benefits to young people. The power and inspiration of young leaders is an important driver of accelerating progress in sustainable development and gender equality.</a:t>
            </a:r>
            <a:endParaRPr lang="ja-JP" altLang="en-US" sz="3200" dirty="0">
              <a:latin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192503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EA3401-6EA5-E4A6-B209-8A62D6F72D3A}"/>
              </a:ext>
            </a:extLst>
          </p:cNvPr>
          <p:cNvSpPr>
            <a:spLocks noGrp="1"/>
          </p:cNvSpPr>
          <p:nvPr>
            <p:ph type="title"/>
          </p:nvPr>
        </p:nvSpPr>
        <p:spPr>
          <a:xfrm>
            <a:off x="528507" y="456315"/>
            <a:ext cx="11134985" cy="1325563"/>
          </a:xfrm>
        </p:spPr>
        <p:txBody>
          <a:bodyPr>
            <a:noAutofit/>
          </a:bodyPr>
          <a:lstStyle/>
          <a:p>
            <a:r>
              <a:rPr lang="en-US" altLang="ja-JP" sz="48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8. Women and girls and people with physical disabilities</a:t>
            </a:r>
            <a:br>
              <a:rPr lang="ja-JP" altLang="ja-JP" sz="3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br>
              <a:rPr lang="ja-JP" altLang="ja-JP" sz="3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endParaRPr kumimoji="1" lang="ja-JP" altLang="en-US" sz="3200"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EF22D3BD-8F5A-22FE-05E7-697B2B3F6450}"/>
              </a:ext>
            </a:extLst>
          </p:cNvPr>
          <p:cNvSpPr>
            <a:spLocks noGrp="1"/>
          </p:cNvSpPr>
          <p:nvPr>
            <p:ph idx="1"/>
          </p:nvPr>
        </p:nvSpPr>
        <p:spPr>
          <a:xfrm>
            <a:off x="838200" y="1485900"/>
            <a:ext cx="10515600" cy="4691063"/>
          </a:xfrm>
        </p:spPr>
        <p:txBody>
          <a:bodyPr>
            <a:noAutofit/>
          </a:bodyPr>
          <a:lstStyle/>
          <a:p>
            <a:pPr marL="0" indent="0">
              <a:buNone/>
            </a:pPr>
            <a:r>
              <a:rPr kumimoji="1" lang="en-US" altLang="ja-JP" sz="4000" dirty="0">
                <a:latin typeface="BIZ UDゴシック" panose="020B0400000000000000" pitchFamily="49" charset="-128"/>
                <a:ea typeface="BIZ UDゴシック" panose="020B0400000000000000" pitchFamily="49" charset="-128"/>
              </a:rPr>
              <a:t> It is estimated that </a:t>
            </a:r>
            <a:r>
              <a:rPr kumimoji="1" lang="en-US" altLang="ja-JP" sz="4000" dirty="0">
                <a:solidFill>
                  <a:srgbClr val="FF0000"/>
                </a:solidFill>
                <a:latin typeface="BIZ UDゴシック" panose="020B0400000000000000" pitchFamily="49" charset="-128"/>
                <a:ea typeface="BIZ UDゴシック" panose="020B0400000000000000" pitchFamily="49" charset="-128"/>
              </a:rPr>
              <a:t>one in five women lives with a disability</a:t>
            </a:r>
            <a:r>
              <a:rPr kumimoji="1" lang="en-US" altLang="ja-JP" sz="4000" dirty="0">
                <a:latin typeface="BIZ UDゴシック" panose="020B0400000000000000" pitchFamily="49" charset="-128"/>
                <a:ea typeface="BIZ UDゴシック" panose="020B0400000000000000" pitchFamily="49" charset="-128"/>
              </a:rPr>
              <a:t>. </a:t>
            </a:r>
            <a:r>
              <a:rPr lang="en-US" altLang="ja-JP" sz="4000" dirty="0">
                <a:latin typeface="BIZ UDゴシック" panose="020B0400000000000000" pitchFamily="49" charset="-128"/>
                <a:ea typeface="BIZ UDゴシック" panose="020B0400000000000000" pitchFamily="49" charset="-128"/>
              </a:rPr>
              <a:t>Organizations working on the rights of women and people with disabilities are </a:t>
            </a:r>
            <a:r>
              <a:rPr lang="en-US" altLang="ja-JP" sz="4000" dirty="0">
                <a:solidFill>
                  <a:srgbClr val="FF0000"/>
                </a:solidFill>
                <a:latin typeface="BIZ UDゴシック" panose="020B0400000000000000" pitchFamily="49" charset="-128"/>
                <a:ea typeface="BIZ UDゴシック" panose="020B0400000000000000" pitchFamily="49" charset="-128"/>
              </a:rPr>
              <a:t>committed to ensuring that women are fully involved in society, based on equality with others</a:t>
            </a:r>
            <a:r>
              <a:rPr lang="en-US" altLang="ja-JP" sz="4000" dirty="0">
                <a:latin typeface="BIZ UDゴシック" panose="020B0400000000000000" pitchFamily="49" charset="-128"/>
                <a:ea typeface="BIZ UDゴシック" panose="020B0400000000000000" pitchFamily="49" charset="-128"/>
              </a:rPr>
              <a:t>. </a:t>
            </a:r>
            <a:r>
              <a:rPr lang="en-US" altLang="ja-JP" sz="4000" dirty="0">
                <a:highlight>
                  <a:srgbClr val="FFFF00"/>
                </a:highlight>
                <a:latin typeface="BIZ UDゴシック" panose="020B0400000000000000" pitchFamily="49" charset="-128"/>
                <a:ea typeface="BIZ UDゴシック" panose="020B0400000000000000" pitchFamily="49" charset="-128"/>
              </a:rPr>
              <a:t>UN Women supports organizations that work for women and girls with disabilities</a:t>
            </a:r>
            <a:r>
              <a:rPr lang="en-US" altLang="ja-JP" sz="4000" dirty="0">
                <a:latin typeface="BIZ UDゴシック" panose="020B0400000000000000" pitchFamily="49" charset="-128"/>
                <a:ea typeface="BIZ UDゴシック" panose="020B0400000000000000" pitchFamily="49" charset="-128"/>
              </a:rPr>
              <a:t>.</a:t>
            </a:r>
            <a:endParaRPr kumimoji="1" lang="ja-JP" altLang="en-US" sz="4000" dirty="0">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A084FE29-5F14-029D-722F-8A095B80FCE7}"/>
              </a:ext>
            </a:extLst>
          </p:cNvPr>
          <p:cNvPicPr>
            <a:picLocks noChangeAspect="1"/>
          </p:cNvPicPr>
          <p:nvPr/>
        </p:nvPicPr>
        <p:blipFill>
          <a:blip r:embed="rId2"/>
          <a:stretch>
            <a:fillRect/>
          </a:stretch>
        </p:blipFill>
        <p:spPr>
          <a:xfrm>
            <a:off x="9625478" y="6045200"/>
            <a:ext cx="2450804" cy="781856"/>
          </a:xfrm>
          <a:prstGeom prst="rect">
            <a:avLst/>
          </a:prstGeom>
        </p:spPr>
      </p:pic>
    </p:spTree>
    <p:extLst>
      <p:ext uri="{BB962C8B-B14F-4D97-AF65-F5344CB8AC3E}">
        <p14:creationId xmlns:p14="http://schemas.microsoft.com/office/powerpoint/2010/main" val="1065409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55E694-1549-FFD3-7629-48E27C7AC46E}"/>
              </a:ext>
            </a:extLst>
          </p:cNvPr>
          <p:cNvSpPr>
            <a:spLocks noGrp="1"/>
          </p:cNvSpPr>
          <p:nvPr>
            <p:ph type="title"/>
          </p:nvPr>
        </p:nvSpPr>
        <p:spPr>
          <a:xfrm>
            <a:off x="241300" y="136525"/>
            <a:ext cx="9791700" cy="1325563"/>
          </a:xfrm>
        </p:spPr>
        <p:txBody>
          <a:bodyPr>
            <a:noAutofit/>
          </a:bodyPr>
          <a:lstStyle/>
          <a:p>
            <a:r>
              <a:rPr lang="en-US" altLang="ja-JP" sz="4000" b="1" dirty="0">
                <a:effectLst/>
                <a:latin typeface="BIZ UDゴシック" panose="020B0400000000000000" pitchFamily="49" charset="-128"/>
                <a:ea typeface="BIZ UDゴシック" panose="020B0400000000000000" pitchFamily="49" charset="-128"/>
                <a:cs typeface="Times New Roman" panose="02020603050405020304" pitchFamily="18" charset="0"/>
              </a:rPr>
              <a:t>Palestinian girls participate in the wheelchair basketball championship in Gaza in December 2015</a:t>
            </a:r>
            <a:endParaRPr kumimoji="1" lang="ja-JP" altLang="en-US" sz="4000" b="1" dirty="0">
              <a:latin typeface="BIZ UDゴシック" panose="020B0400000000000000" pitchFamily="49" charset="-128"/>
              <a:ea typeface="BIZ UDゴシック" panose="020B0400000000000000" pitchFamily="49" charset="-128"/>
            </a:endParaRPr>
          </a:p>
        </p:txBody>
      </p:sp>
      <p:pic>
        <p:nvPicPr>
          <p:cNvPr id="4" name="コンテンツ プレースホルダー 3">
            <a:extLst>
              <a:ext uri="{FF2B5EF4-FFF2-40B4-BE49-F238E27FC236}">
                <a16:creationId xmlns:a16="http://schemas.microsoft.com/office/drawing/2014/main" id="{CA7293FB-F2C5-7C04-7255-D2CA5C7ABDF1}"/>
              </a:ext>
            </a:extLst>
          </p:cNvPr>
          <p:cNvPicPr>
            <a:picLocks noGrp="1" noChangeAspect="1"/>
          </p:cNvPicPr>
          <p:nvPr>
            <p:ph idx="1"/>
          </p:nvPr>
        </p:nvPicPr>
        <p:blipFill>
          <a:blip r:embed="rId2"/>
          <a:stretch>
            <a:fillRect/>
          </a:stretch>
        </p:blipFill>
        <p:spPr>
          <a:xfrm>
            <a:off x="1054100" y="1940596"/>
            <a:ext cx="9491980" cy="4917404"/>
          </a:xfrm>
          <a:prstGeom prst="rect">
            <a:avLst/>
          </a:prstGeom>
        </p:spPr>
      </p:pic>
      <p:sp>
        <p:nvSpPr>
          <p:cNvPr id="8" name="テキスト ボックス 7">
            <a:extLst>
              <a:ext uri="{FF2B5EF4-FFF2-40B4-BE49-F238E27FC236}">
                <a16:creationId xmlns:a16="http://schemas.microsoft.com/office/drawing/2014/main" id="{9704CC47-C419-BBB6-57F2-858C8E1437AC}"/>
              </a:ext>
            </a:extLst>
          </p:cNvPr>
          <p:cNvSpPr txBox="1"/>
          <p:nvPr/>
        </p:nvSpPr>
        <p:spPr>
          <a:xfrm flipV="1">
            <a:off x="6819900" y="3890664"/>
            <a:ext cx="2324100" cy="1754326"/>
          </a:xfrm>
          <a:prstGeom prst="rect">
            <a:avLst/>
          </a:prstGeom>
          <a:noFill/>
        </p:spPr>
        <p:txBody>
          <a:bodyPr wrap="square">
            <a:spAutoFit/>
          </a:bodyPr>
          <a:lstStyle/>
          <a:p>
            <a:r>
              <a:rPr lang="en-US" altLang="ja-JP" sz="1800" dirty="0">
                <a:effectLst/>
                <a:latin typeface="游明朝" panose="02020400000000000000" pitchFamily="18" charset="-128"/>
                <a:cs typeface="Times New Roman" panose="02020603050405020304" pitchFamily="18" charset="0"/>
              </a:rPr>
              <a:t>2015</a:t>
            </a:r>
            <a:r>
              <a:rPr lang="ja-JP" altLang="ja-JP" sz="1800" dirty="0">
                <a:effectLst/>
                <a:ea typeface="游明朝" panose="02020400000000000000" pitchFamily="18" charset="-128"/>
                <a:cs typeface="Times New Roman" panose="02020603050405020304" pitchFamily="18" charset="0"/>
              </a:rPr>
              <a:t>年</a:t>
            </a:r>
            <a:r>
              <a:rPr lang="en-US" altLang="ja-JP" sz="1800" dirty="0">
                <a:effectLst/>
                <a:ea typeface="游明朝" panose="02020400000000000000" pitchFamily="18" charset="-128"/>
                <a:cs typeface="Times New Roman" panose="02020603050405020304" pitchFamily="18" charset="0"/>
              </a:rPr>
              <a:t>12</a:t>
            </a:r>
            <a:r>
              <a:rPr lang="ja-JP" altLang="ja-JP" sz="1800" dirty="0">
                <a:effectLst/>
                <a:ea typeface="游明朝" panose="02020400000000000000" pitchFamily="18" charset="-128"/>
                <a:cs typeface="Times New Roman" panose="02020603050405020304" pitchFamily="18" charset="0"/>
              </a:rPr>
              <a:t>月にガザで行われた車いすバスケットボール選手権に参加するパレスチナの少女たち。写真</a:t>
            </a:r>
            <a:r>
              <a:rPr lang="en-US" altLang="ja-JP" sz="1800" dirty="0">
                <a:effectLst/>
                <a:ea typeface="游明朝" panose="02020400000000000000" pitchFamily="18" charset="-128"/>
                <a:cs typeface="Times New Roman" panose="02020603050405020304" pitchFamily="18" charset="0"/>
              </a:rPr>
              <a:t>:Samar Abu</a:t>
            </a:r>
            <a:endParaRPr lang="ja-JP" altLang="en-US" dirty="0"/>
          </a:p>
        </p:txBody>
      </p:sp>
      <p:sp>
        <p:nvSpPr>
          <p:cNvPr id="10" name="テキスト ボックス 9">
            <a:extLst>
              <a:ext uri="{FF2B5EF4-FFF2-40B4-BE49-F238E27FC236}">
                <a16:creationId xmlns:a16="http://schemas.microsoft.com/office/drawing/2014/main" id="{D258D182-B3A2-5905-73E1-307FECFC6253}"/>
              </a:ext>
            </a:extLst>
          </p:cNvPr>
          <p:cNvSpPr txBox="1"/>
          <p:nvPr/>
        </p:nvSpPr>
        <p:spPr>
          <a:xfrm>
            <a:off x="7633252" y="6492874"/>
            <a:ext cx="2912828" cy="369332"/>
          </a:xfrm>
          <a:prstGeom prst="rect">
            <a:avLst/>
          </a:prstGeom>
          <a:noFill/>
        </p:spPr>
        <p:txBody>
          <a:bodyPr wrap="square">
            <a:spAutoFit/>
          </a:bodyPr>
          <a:lstStyle/>
          <a:p>
            <a:r>
              <a:rPr lang="ja-JP" altLang="en-US" dirty="0"/>
              <a:t>写真</a:t>
            </a:r>
            <a:r>
              <a:rPr lang="en-US" altLang="ja-JP" dirty="0"/>
              <a:t>:Samar Abu Al-</a:t>
            </a:r>
            <a:r>
              <a:rPr lang="en-US" altLang="ja-JP" dirty="0" err="1"/>
              <a:t>ouf</a:t>
            </a:r>
            <a:endParaRPr lang="ja-JP" altLang="en-US" dirty="0"/>
          </a:p>
        </p:txBody>
      </p:sp>
      <p:pic>
        <p:nvPicPr>
          <p:cNvPr id="3" name="図 2">
            <a:extLst>
              <a:ext uri="{FF2B5EF4-FFF2-40B4-BE49-F238E27FC236}">
                <a16:creationId xmlns:a16="http://schemas.microsoft.com/office/drawing/2014/main" id="{80B08F87-30DE-324F-7CE7-F3F6FC3A7B6D}"/>
              </a:ext>
            </a:extLst>
          </p:cNvPr>
          <p:cNvPicPr>
            <a:picLocks noChangeAspect="1"/>
          </p:cNvPicPr>
          <p:nvPr/>
        </p:nvPicPr>
        <p:blipFill>
          <a:blip r:embed="rId3"/>
          <a:stretch>
            <a:fillRect/>
          </a:stretch>
        </p:blipFill>
        <p:spPr>
          <a:xfrm>
            <a:off x="10032999" y="201846"/>
            <a:ext cx="2260601" cy="1194920"/>
          </a:xfrm>
          <a:prstGeom prst="rect">
            <a:avLst/>
          </a:prstGeom>
        </p:spPr>
      </p:pic>
    </p:spTree>
    <p:extLst>
      <p:ext uri="{BB962C8B-B14F-4D97-AF65-F5344CB8AC3E}">
        <p14:creationId xmlns:p14="http://schemas.microsoft.com/office/powerpoint/2010/main" val="3393744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80A704E-EB70-47B9-8D58-3DBE750CE6D2}"/>
              </a:ext>
            </a:extLst>
          </p:cNvPr>
          <p:cNvSpPr>
            <a:spLocks noGrp="1"/>
          </p:cNvSpPr>
          <p:nvPr>
            <p:ph idx="1"/>
          </p:nvPr>
        </p:nvSpPr>
        <p:spPr>
          <a:xfrm>
            <a:off x="838200" y="582706"/>
            <a:ext cx="10515600" cy="6104965"/>
          </a:xfrm>
        </p:spPr>
        <p:txBody>
          <a:bodyPr>
            <a:normAutofit fontScale="92500" lnSpcReduction="10000"/>
          </a:bodyPr>
          <a:lstStyle/>
          <a:p>
            <a:pPr marL="0" indent="0" algn="ctr">
              <a:buNone/>
            </a:pPr>
            <a:endParaRPr kumimoji="1" lang="en-US" altLang="ja-JP" sz="6000" b="1" dirty="0"/>
          </a:p>
          <a:p>
            <a:pPr marL="0" indent="0" algn="ctr">
              <a:buNone/>
            </a:pPr>
            <a:r>
              <a:rPr kumimoji="1" lang="en-US" altLang="ja-JP" sz="6000" b="1" dirty="0"/>
              <a:t>Thank you for your attention to my speech.</a:t>
            </a:r>
          </a:p>
          <a:p>
            <a:pPr marL="0" indent="0" algn="ctr">
              <a:buNone/>
            </a:pPr>
            <a:endParaRPr kumimoji="1" lang="en-US" altLang="ja-JP" sz="6000" b="1" dirty="0"/>
          </a:p>
          <a:p>
            <a:pPr marL="0" indent="0" algn="ctr">
              <a:buNone/>
            </a:pPr>
            <a:r>
              <a:rPr kumimoji="1" lang="en-US" altLang="ja-JP" sz="6000" b="1" dirty="0"/>
              <a:t>This meeting is a great opportunity to unite for the promotion of the status of women and girls </a:t>
            </a:r>
            <a:r>
              <a:rPr kumimoji="1" lang="en-US" altLang="ja-JP" sz="6000" b="1"/>
              <a:t>in Asia.</a:t>
            </a:r>
            <a:endParaRPr kumimoji="1" lang="en-US" altLang="ja-JP" sz="6000" b="1" dirty="0"/>
          </a:p>
          <a:p>
            <a:pPr marL="0" indent="0" algn="ctr">
              <a:buNone/>
            </a:pPr>
            <a:endParaRPr kumimoji="1" lang="ja-JP" altLang="en-US" sz="6000" b="1" dirty="0"/>
          </a:p>
        </p:txBody>
      </p:sp>
    </p:spTree>
    <p:extLst>
      <p:ext uri="{BB962C8B-B14F-4D97-AF65-F5344CB8AC3E}">
        <p14:creationId xmlns:p14="http://schemas.microsoft.com/office/powerpoint/2010/main" val="73401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8E9D9C-11C1-EAB0-2BDC-CF3BD4D04055}"/>
              </a:ext>
            </a:extLst>
          </p:cNvPr>
          <p:cNvSpPr>
            <a:spLocks noGrp="1"/>
          </p:cNvSpPr>
          <p:nvPr>
            <p:ph type="title"/>
          </p:nvPr>
        </p:nvSpPr>
        <p:spPr/>
        <p:txBody>
          <a:bodyPr/>
          <a:lstStyle/>
          <a:p>
            <a:r>
              <a:rPr kumimoji="1" lang="en-US" altLang="ja-JP" b="1" dirty="0">
                <a:latin typeface="BIZ UDゴシック" panose="020B0400000000000000" pitchFamily="49" charset="-128"/>
                <a:ea typeface="BIZ UDゴシック" panose="020B0400000000000000" pitchFamily="49" charset="-128"/>
              </a:rPr>
              <a:t>The 69</a:t>
            </a:r>
            <a:r>
              <a:rPr kumimoji="1" lang="en-US" altLang="ja-JP" b="1" baseline="30000" dirty="0">
                <a:latin typeface="BIZ UDゴシック" panose="020B0400000000000000" pitchFamily="49" charset="-128"/>
                <a:ea typeface="BIZ UDゴシック" panose="020B0400000000000000" pitchFamily="49" charset="-128"/>
              </a:rPr>
              <a:t>th</a:t>
            </a:r>
            <a:r>
              <a:rPr kumimoji="1" lang="en-US" altLang="ja-JP" b="1" dirty="0">
                <a:latin typeface="BIZ UDゴシック" panose="020B0400000000000000" pitchFamily="49" charset="-128"/>
                <a:ea typeface="BIZ UDゴシック" panose="020B0400000000000000" pitchFamily="49" charset="-128"/>
              </a:rPr>
              <a:t> CSW, 10-21 March</a:t>
            </a:r>
            <a:r>
              <a:rPr lang="en-US" altLang="ja-JP" b="1" dirty="0">
                <a:latin typeface="BIZ UDゴシック" panose="020B0400000000000000" pitchFamily="49" charset="-128"/>
                <a:ea typeface="BIZ UDゴシック" panose="020B0400000000000000" pitchFamily="49" charset="-128"/>
              </a:rPr>
              <a:t>,</a:t>
            </a:r>
            <a:r>
              <a:rPr lang="ja-JP" altLang="en-US" b="1" dirty="0">
                <a:latin typeface="BIZ UDゴシック" panose="020B0400000000000000" pitchFamily="49" charset="-128"/>
                <a:ea typeface="BIZ UDゴシック" panose="020B0400000000000000" pitchFamily="49" charset="-128"/>
              </a:rPr>
              <a:t> </a:t>
            </a:r>
            <a:r>
              <a:rPr lang="en-US" altLang="ja-JP" b="1" dirty="0">
                <a:latin typeface="BIZ UDゴシック" panose="020B0400000000000000" pitchFamily="49" charset="-128"/>
                <a:ea typeface="BIZ UDゴシック" panose="020B0400000000000000" pitchFamily="49" charset="-128"/>
              </a:rPr>
              <a:t>2025</a:t>
            </a:r>
            <a:r>
              <a:rPr kumimoji="1" lang="en-US" altLang="ja-JP" b="1" dirty="0">
                <a:latin typeface="BIZ UDゴシック" panose="020B0400000000000000" pitchFamily="49" charset="-128"/>
                <a:ea typeface="BIZ UDゴシック" panose="020B0400000000000000" pitchFamily="49" charset="-128"/>
              </a:rPr>
              <a:t>   </a:t>
            </a:r>
            <a:endParaRPr kumimoji="1" lang="ja-JP" altLang="en-US" b="1" dirty="0">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68A7CBF5-AA3B-841F-9E0C-C74704C60947}"/>
              </a:ext>
            </a:extLst>
          </p:cNvPr>
          <p:cNvSpPr>
            <a:spLocks noGrp="1"/>
          </p:cNvSpPr>
          <p:nvPr>
            <p:ph idx="1"/>
          </p:nvPr>
        </p:nvSpPr>
        <p:spPr>
          <a:xfrm>
            <a:off x="838200" y="1559859"/>
            <a:ext cx="10515600" cy="5127812"/>
          </a:xfrm>
        </p:spPr>
        <p:txBody>
          <a:bodyPr>
            <a:noAutofit/>
          </a:bodyPr>
          <a:lstStyle/>
          <a:p>
            <a:r>
              <a:rPr kumimoji="1" lang="en-US" altLang="ja-JP" sz="3200" b="1" dirty="0">
                <a:latin typeface="BIZ UDゴシック" panose="020B0400000000000000" pitchFamily="49" charset="-128"/>
                <a:ea typeface="BIZ UDゴシック" panose="020B0400000000000000" pitchFamily="49" charset="-128"/>
              </a:rPr>
              <a:t>The first day of the 69</a:t>
            </a:r>
            <a:r>
              <a:rPr kumimoji="1" lang="en-US" altLang="ja-JP" sz="3200" b="1" baseline="30000" dirty="0">
                <a:latin typeface="BIZ UDゴシック" panose="020B0400000000000000" pitchFamily="49" charset="-128"/>
                <a:ea typeface="BIZ UDゴシック" panose="020B0400000000000000" pitchFamily="49" charset="-128"/>
              </a:rPr>
              <a:t>th</a:t>
            </a:r>
            <a:r>
              <a:rPr kumimoji="1" lang="en-US" altLang="ja-JP" sz="3200" b="1" dirty="0">
                <a:latin typeface="BIZ UDゴシック" panose="020B0400000000000000" pitchFamily="49" charset="-128"/>
                <a:ea typeface="BIZ UDゴシック" panose="020B0400000000000000" pitchFamily="49" charset="-128"/>
              </a:rPr>
              <a:t> CSW agreed </a:t>
            </a:r>
            <a:r>
              <a:rPr kumimoji="1" lang="en-US" altLang="ja-JP" sz="3200" b="1" dirty="0">
                <a:solidFill>
                  <a:srgbClr val="FF0000"/>
                </a:solidFill>
                <a:latin typeface="BIZ UDゴシック" panose="020B0400000000000000" pitchFamily="49" charset="-128"/>
                <a:ea typeface="BIZ UDゴシック" panose="020B0400000000000000" pitchFamily="49" charset="-128"/>
              </a:rPr>
              <a:t>Political declaration on the occasion of the 30th anniversary of the Fourth World Conference on Women.</a:t>
            </a:r>
          </a:p>
          <a:p>
            <a:r>
              <a:rPr lang="en-US" altLang="ja-JP" sz="3200" b="1" dirty="0">
                <a:latin typeface="BIZ UDゴシック" panose="020B0400000000000000" pitchFamily="49" charset="-128"/>
                <a:ea typeface="BIZ UDゴシック" panose="020B0400000000000000" pitchFamily="49" charset="-128"/>
              </a:rPr>
              <a:t>Regional preparation toward 69</a:t>
            </a:r>
            <a:r>
              <a:rPr lang="en-US" altLang="ja-JP" sz="3200" b="1" baseline="30000" dirty="0">
                <a:latin typeface="BIZ UDゴシック" panose="020B0400000000000000" pitchFamily="49" charset="-128"/>
                <a:ea typeface="BIZ UDゴシック" panose="020B0400000000000000" pitchFamily="49" charset="-128"/>
              </a:rPr>
              <a:t>th</a:t>
            </a:r>
            <a:r>
              <a:rPr lang="en-US" altLang="ja-JP" sz="3200" b="1" dirty="0">
                <a:latin typeface="BIZ UDゴシック" panose="020B0400000000000000" pitchFamily="49" charset="-128"/>
                <a:ea typeface="BIZ UDゴシック" panose="020B0400000000000000" pitchFamily="49" charset="-128"/>
              </a:rPr>
              <a:t> CSW</a:t>
            </a:r>
          </a:p>
          <a:p>
            <a:pPr marL="0" indent="0">
              <a:buNone/>
            </a:pPr>
            <a:r>
              <a:rPr kumimoji="1" lang="en-US" altLang="ja-JP" sz="3200" b="1" dirty="0">
                <a:latin typeface="BIZ UDゴシック" panose="020B0400000000000000" pitchFamily="49" charset="-128"/>
                <a:ea typeface="BIZ UDゴシック" panose="020B0400000000000000" pitchFamily="49" charset="-128"/>
              </a:rPr>
              <a:t>   </a:t>
            </a:r>
            <a:r>
              <a:rPr lang="en-US" altLang="ja-JP" sz="3200" b="1" dirty="0">
                <a:latin typeface="BIZ UDゴシック" panose="020B0400000000000000" pitchFamily="49" charset="-128"/>
                <a:ea typeface="BIZ UDゴシック" panose="020B0400000000000000" pitchFamily="49" charset="-128"/>
              </a:rPr>
              <a:t>Asia and the Pacific</a:t>
            </a:r>
          </a:p>
          <a:p>
            <a:pPr marL="0" indent="0">
              <a:buNone/>
            </a:pPr>
            <a:r>
              <a:rPr kumimoji="1" lang="en-US" altLang="ja-JP" sz="3200" b="1" dirty="0">
                <a:latin typeface="BIZ UDゴシック" panose="020B0400000000000000" pitchFamily="49" charset="-128"/>
                <a:ea typeface="BIZ UDゴシック" panose="020B0400000000000000" pitchFamily="49" charset="-128"/>
              </a:rPr>
              <a:t>   UN ESCAP organized the Asia-Pacific Ministerial Conference on the Beijing+30 Review, in collaboration with UN Women Regional Office for Asia and the Pacific from 19 to 21 November 2024.</a:t>
            </a:r>
            <a:endParaRPr kumimoji="1" lang="ja-JP" altLang="en-US" sz="3200" b="1" dirty="0">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B40C744E-C117-9C5D-DDD2-B790148D40C4}"/>
              </a:ext>
            </a:extLst>
          </p:cNvPr>
          <p:cNvPicPr>
            <a:picLocks noChangeAspect="1"/>
          </p:cNvPicPr>
          <p:nvPr/>
        </p:nvPicPr>
        <p:blipFill>
          <a:blip r:embed="rId2"/>
          <a:stretch>
            <a:fillRect/>
          </a:stretch>
        </p:blipFill>
        <p:spPr>
          <a:xfrm>
            <a:off x="9863126" y="170329"/>
            <a:ext cx="2328874" cy="1018120"/>
          </a:xfrm>
          <a:prstGeom prst="rect">
            <a:avLst/>
          </a:prstGeom>
        </p:spPr>
      </p:pic>
    </p:spTree>
    <p:extLst>
      <p:ext uri="{BB962C8B-B14F-4D97-AF65-F5344CB8AC3E}">
        <p14:creationId xmlns:p14="http://schemas.microsoft.com/office/powerpoint/2010/main" val="757322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31476F-136A-F13A-097E-67A991388B26}"/>
              </a:ext>
            </a:extLst>
          </p:cNvPr>
          <p:cNvSpPr>
            <a:spLocks noGrp="1"/>
          </p:cNvSpPr>
          <p:nvPr>
            <p:ph type="title"/>
          </p:nvPr>
        </p:nvSpPr>
        <p:spPr>
          <a:xfrm>
            <a:off x="838200" y="1"/>
            <a:ext cx="10515600" cy="1050586"/>
          </a:xfrm>
        </p:spPr>
        <p:txBody>
          <a:bodyPr>
            <a:normAutofit fontScale="90000"/>
          </a:bodyPr>
          <a:lstStyle/>
          <a:p>
            <a:r>
              <a:rPr kumimoji="1" lang="en-US" altLang="ja-JP" dirty="0">
                <a:latin typeface="ADLaM Display" panose="02010000000000000000" pitchFamily="2" charset="0"/>
                <a:ea typeface="ADLaM Display" panose="02010000000000000000" pitchFamily="2" charset="0"/>
                <a:cs typeface="ADLaM Display" panose="02010000000000000000" pitchFamily="2" charset="0"/>
              </a:rPr>
              <a:t>Beijing +30 review(UN Women organized 10-21th March 2025, NY)</a:t>
            </a:r>
            <a:endParaRPr kumimoji="1" lang="ja-JP" altLang="en-US" dirty="0">
              <a:latin typeface="ADLaM Display" panose="02010000000000000000" pitchFamily="2" charset="0"/>
              <a:cs typeface="ADLaM Display" panose="02010000000000000000" pitchFamily="2" charset="0"/>
            </a:endParaRPr>
          </a:p>
        </p:txBody>
      </p:sp>
      <p:pic>
        <p:nvPicPr>
          <p:cNvPr id="5" name="コンテンツ プレースホルダー 3">
            <a:extLst>
              <a:ext uri="{FF2B5EF4-FFF2-40B4-BE49-F238E27FC236}">
                <a16:creationId xmlns:a16="http://schemas.microsoft.com/office/drawing/2014/main" id="{B6F64544-D7F9-DCB0-CFC5-2019EB7CF877}"/>
              </a:ext>
            </a:extLst>
          </p:cNvPr>
          <p:cNvPicPr>
            <a:picLocks noChangeAspect="1"/>
          </p:cNvPicPr>
          <p:nvPr/>
        </p:nvPicPr>
        <p:blipFill>
          <a:blip r:embed="rId2"/>
          <a:stretch>
            <a:fillRect/>
          </a:stretch>
        </p:blipFill>
        <p:spPr>
          <a:xfrm>
            <a:off x="570944" y="1105779"/>
            <a:ext cx="6116822" cy="6340474"/>
          </a:xfrm>
          <a:prstGeom prst="rect">
            <a:avLst/>
          </a:prstGeom>
        </p:spPr>
      </p:pic>
      <p:sp>
        <p:nvSpPr>
          <p:cNvPr id="7" name="コンテンツ プレースホルダー 6">
            <a:extLst>
              <a:ext uri="{FF2B5EF4-FFF2-40B4-BE49-F238E27FC236}">
                <a16:creationId xmlns:a16="http://schemas.microsoft.com/office/drawing/2014/main" id="{4AC80BD2-E76A-D6A6-2DA4-949AEC638DB7}"/>
              </a:ext>
            </a:extLst>
          </p:cNvPr>
          <p:cNvSpPr>
            <a:spLocks noGrp="1"/>
          </p:cNvSpPr>
          <p:nvPr>
            <p:ph idx="1"/>
          </p:nvPr>
        </p:nvSpPr>
        <p:spPr>
          <a:xfrm>
            <a:off x="6972300" y="1825625"/>
            <a:ext cx="4381500" cy="6340474"/>
          </a:xfrm>
        </p:spPr>
        <p:txBody>
          <a:bodyPr>
            <a:normAutofit/>
          </a:bodyPr>
          <a:lstStyle/>
          <a:p>
            <a:r>
              <a:rPr lang="en-US" altLang="ja-JP" sz="4800" dirty="0">
                <a:latin typeface="ADLaM Display" panose="02010000000000000000" pitchFamily="2" charset="0"/>
                <a:ea typeface="ADLaM Display" panose="02010000000000000000" pitchFamily="2" charset="0"/>
                <a:cs typeface="ADLaM Display" panose="02010000000000000000" pitchFamily="2" charset="0"/>
              </a:rPr>
              <a:t>One in four countries reported backlash on women’s rights in 2024</a:t>
            </a:r>
            <a:endParaRPr lang="ja-JP" altLang="en-US" sz="4800" dirty="0">
              <a:latin typeface="ADLaM Display" panose="02010000000000000000" pitchFamily="2" charset="0"/>
              <a:ea typeface="BIZ UDPゴシック" panose="020B0400000000000000" pitchFamily="50" charset="-128"/>
              <a:cs typeface="ADLaM Display" panose="02010000000000000000" pitchFamily="2" charset="0"/>
            </a:endParaRPr>
          </a:p>
        </p:txBody>
      </p:sp>
      <p:pic>
        <p:nvPicPr>
          <p:cNvPr id="3" name="図 2">
            <a:extLst>
              <a:ext uri="{FF2B5EF4-FFF2-40B4-BE49-F238E27FC236}">
                <a16:creationId xmlns:a16="http://schemas.microsoft.com/office/drawing/2014/main" id="{5E2A41D9-7B88-D07A-6370-EB36F649F2C1}"/>
              </a:ext>
            </a:extLst>
          </p:cNvPr>
          <p:cNvPicPr>
            <a:picLocks noChangeAspect="1"/>
          </p:cNvPicPr>
          <p:nvPr/>
        </p:nvPicPr>
        <p:blipFill>
          <a:blip r:embed="rId3"/>
          <a:stretch>
            <a:fillRect/>
          </a:stretch>
        </p:blipFill>
        <p:spPr>
          <a:xfrm>
            <a:off x="9772504" y="6030693"/>
            <a:ext cx="2328874" cy="1018120"/>
          </a:xfrm>
          <a:prstGeom prst="rect">
            <a:avLst/>
          </a:prstGeom>
        </p:spPr>
      </p:pic>
    </p:spTree>
    <p:extLst>
      <p:ext uri="{BB962C8B-B14F-4D97-AF65-F5344CB8AC3E}">
        <p14:creationId xmlns:p14="http://schemas.microsoft.com/office/powerpoint/2010/main" val="427758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5E0D22-4740-6D0B-FA89-7D048C5852B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8A2A0C5-8541-A12D-29AB-F95B9D1CD92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6D8B3A95-855A-D8F8-35D7-479EE4CA944E}"/>
              </a:ext>
            </a:extLst>
          </p:cNvPr>
          <p:cNvPicPr>
            <a:picLocks noChangeAspect="1"/>
          </p:cNvPicPr>
          <p:nvPr/>
        </p:nvPicPr>
        <p:blipFill>
          <a:blip r:embed="rId2"/>
          <a:stretch>
            <a:fillRect/>
          </a:stretch>
        </p:blipFill>
        <p:spPr>
          <a:xfrm>
            <a:off x="139700" y="75603"/>
            <a:ext cx="12052300" cy="6785444"/>
          </a:xfrm>
          <a:prstGeom prst="rect">
            <a:avLst/>
          </a:prstGeom>
        </p:spPr>
      </p:pic>
    </p:spTree>
    <p:extLst>
      <p:ext uri="{BB962C8B-B14F-4D97-AF65-F5344CB8AC3E}">
        <p14:creationId xmlns:p14="http://schemas.microsoft.com/office/powerpoint/2010/main" val="353277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0D61EC3-DD16-3FCE-13DC-CF4265AA8FDA}"/>
              </a:ext>
            </a:extLst>
          </p:cNvPr>
          <p:cNvSpPr>
            <a:spLocks noGrp="1"/>
          </p:cNvSpPr>
          <p:nvPr>
            <p:ph idx="1"/>
          </p:nvPr>
        </p:nvSpPr>
        <p:spPr>
          <a:xfrm>
            <a:off x="838200" y="2434855"/>
            <a:ext cx="10515600" cy="3742107"/>
          </a:xfrm>
        </p:spPr>
        <p:txBody>
          <a:bodyPr>
            <a:normAutofit lnSpcReduction="10000"/>
          </a:bodyPr>
          <a:lstStyle/>
          <a:p>
            <a:pPr marL="0" indent="0">
              <a:buNone/>
            </a:pPr>
            <a:r>
              <a:rPr kumimoji="1" lang="en-US" altLang="ja-JP" sz="4000" b="1" dirty="0">
                <a:latin typeface="BIZ UDゴシック" panose="020B0400000000000000" pitchFamily="49" charset="-128"/>
                <a:ea typeface="BIZ UDゴシック" panose="020B0400000000000000" pitchFamily="49" charset="-128"/>
              </a:rPr>
              <a:t>This is a part of the message which </a:t>
            </a:r>
            <a:r>
              <a:rPr kumimoji="1" lang="en-US" altLang="ja-JP" sz="4000" b="1" dirty="0" err="1">
                <a:latin typeface="BIZ UDゴシック" panose="020B0400000000000000" pitchFamily="49" charset="-128"/>
                <a:ea typeface="BIZ UDゴシック" panose="020B0400000000000000" pitchFamily="49" charset="-128"/>
              </a:rPr>
              <a:t>Ms</a:t>
            </a:r>
            <a:r>
              <a:rPr kumimoji="1" lang="en-US" altLang="ja-JP" sz="4000" b="1" dirty="0">
                <a:latin typeface="BIZ UDゴシック" panose="020B0400000000000000" pitchFamily="49" charset="-128"/>
                <a:ea typeface="BIZ UDゴシック" panose="020B0400000000000000" pitchFamily="49" charset="-128"/>
              </a:rPr>
              <a:t> Mariko Asano, Zonta International District 26 received from </a:t>
            </a:r>
            <a:r>
              <a:rPr kumimoji="1" lang="en-US" altLang="ja-JP" sz="4000" b="1" dirty="0" err="1">
                <a:latin typeface="BIZ UDゴシック" panose="020B0400000000000000" pitchFamily="49" charset="-128"/>
                <a:ea typeface="BIZ UDゴシック" panose="020B0400000000000000" pitchFamily="49" charset="-128"/>
              </a:rPr>
              <a:t>Ms</a:t>
            </a:r>
            <a:r>
              <a:rPr kumimoji="1" lang="en-US" altLang="ja-JP" sz="4000" b="1" dirty="0">
                <a:latin typeface="BIZ UDゴシック" panose="020B0400000000000000" pitchFamily="49" charset="-128"/>
                <a:ea typeface="BIZ UDゴシック" panose="020B0400000000000000" pitchFamily="49" charset="-128"/>
              </a:rPr>
              <a:t> Salla </a:t>
            </a:r>
            <a:r>
              <a:rPr kumimoji="1" lang="en-US" altLang="ja-JP" sz="4000" b="1" dirty="0" err="1">
                <a:latin typeface="BIZ UDゴシック" panose="020B0400000000000000" pitchFamily="49" charset="-128"/>
                <a:ea typeface="BIZ UDゴシック" panose="020B0400000000000000" pitchFamily="49" charset="-128"/>
              </a:rPr>
              <a:t>Tuominen,President</a:t>
            </a:r>
            <a:r>
              <a:rPr kumimoji="1" lang="en-US" altLang="ja-JP" sz="4000" b="1" dirty="0">
                <a:latin typeface="BIZ UDゴシック" panose="020B0400000000000000" pitchFamily="49" charset="-128"/>
                <a:ea typeface="BIZ UDゴシック" panose="020B0400000000000000" pitchFamily="49" charset="-128"/>
              </a:rPr>
              <a:t> 2024-2026 Zonta International and Zonta Foundation following to the closing of the 69</a:t>
            </a:r>
            <a:r>
              <a:rPr kumimoji="1" lang="en-US" altLang="ja-JP" sz="4000" b="1" baseline="30000" dirty="0">
                <a:latin typeface="BIZ UDゴシック" panose="020B0400000000000000" pitchFamily="49" charset="-128"/>
                <a:ea typeface="BIZ UDゴシック" panose="020B0400000000000000" pitchFamily="49" charset="-128"/>
              </a:rPr>
              <a:t>th</a:t>
            </a:r>
            <a:r>
              <a:rPr kumimoji="1" lang="en-US" altLang="ja-JP" sz="4000" b="1" dirty="0">
                <a:latin typeface="BIZ UDゴシック" panose="020B0400000000000000" pitchFamily="49" charset="-128"/>
                <a:ea typeface="BIZ UDゴシック" panose="020B0400000000000000" pitchFamily="49" charset="-128"/>
              </a:rPr>
              <a:t> CSW on March 21 2025.</a:t>
            </a:r>
            <a:endParaRPr kumimoji="1" lang="ja-JP" altLang="en-US" sz="4000" b="1" dirty="0">
              <a:latin typeface="BIZ UDゴシック" panose="020B0400000000000000" pitchFamily="49" charset="-128"/>
              <a:ea typeface="BIZ UDゴシック" panose="020B0400000000000000" pitchFamily="49" charset="-128"/>
            </a:endParaRPr>
          </a:p>
        </p:txBody>
      </p:sp>
      <p:sp>
        <p:nvSpPr>
          <p:cNvPr id="5" name="タイトル 4">
            <a:extLst>
              <a:ext uri="{FF2B5EF4-FFF2-40B4-BE49-F238E27FC236}">
                <a16:creationId xmlns:a16="http://schemas.microsoft.com/office/drawing/2014/main" id="{B2A46DE2-27D3-4D89-2F16-70959CD8A64B}"/>
              </a:ext>
            </a:extLst>
          </p:cNvPr>
          <p:cNvSpPr>
            <a:spLocks noGrp="1"/>
          </p:cNvSpPr>
          <p:nvPr>
            <p:ph type="title"/>
          </p:nvPr>
        </p:nvSpPr>
        <p:spPr>
          <a:xfrm>
            <a:off x="838200" y="365125"/>
            <a:ext cx="10515600" cy="1612531"/>
          </a:xfrm>
        </p:spPr>
        <p:txBody>
          <a:bodyPr>
            <a:normAutofit fontScale="90000"/>
          </a:bodyPr>
          <a:lstStyle/>
          <a:p>
            <a:r>
              <a:rPr lang="en-US" altLang="ja-JP" b="1" dirty="0" err="1">
                <a:latin typeface="BIZ UDゴシック" panose="020B0400000000000000" pitchFamily="49" charset="-128"/>
                <a:ea typeface="BIZ UDゴシック" panose="020B0400000000000000" pitchFamily="49" charset="-128"/>
              </a:rPr>
              <a:t>Zontians</a:t>
            </a:r>
            <a:r>
              <a:rPr lang="en-US" altLang="ja-JP" b="1" dirty="0">
                <a:latin typeface="BIZ UDゴシック" panose="020B0400000000000000" pitchFamily="49" charset="-128"/>
                <a:ea typeface="BIZ UDゴシック" panose="020B0400000000000000" pitchFamily="49" charset="-128"/>
              </a:rPr>
              <a:t> at CSW69 in New York proudly displayed on the Zonta Tote </a:t>
            </a:r>
            <a:r>
              <a:rPr lang="en-US" altLang="ja-JP" b="1" dirty="0" err="1">
                <a:latin typeface="BIZ UDゴシック" panose="020B0400000000000000" pitchFamily="49" charset="-128"/>
                <a:ea typeface="BIZ UDゴシック" panose="020B0400000000000000" pitchFamily="49" charset="-128"/>
              </a:rPr>
              <a:t>bag“Negotiate</a:t>
            </a:r>
            <a:r>
              <a:rPr lang="en-US" altLang="ja-JP" b="1" dirty="0">
                <a:latin typeface="BIZ UDゴシック" panose="020B0400000000000000" pitchFamily="49" charset="-128"/>
                <a:ea typeface="BIZ UDゴシック" panose="020B0400000000000000" pitchFamily="49" charset="-128"/>
              </a:rPr>
              <a:t> your salary, not your rights”</a:t>
            </a:r>
            <a:endParaRPr lang="ja-JP" altLang="en-US" b="1"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50E2A6FB-19E0-9571-BF0C-F0DC0FBB4DC8}"/>
              </a:ext>
            </a:extLst>
          </p:cNvPr>
          <p:cNvPicPr>
            <a:picLocks noChangeAspect="1"/>
          </p:cNvPicPr>
          <p:nvPr/>
        </p:nvPicPr>
        <p:blipFill>
          <a:blip r:embed="rId2"/>
          <a:stretch>
            <a:fillRect/>
          </a:stretch>
        </p:blipFill>
        <p:spPr>
          <a:xfrm>
            <a:off x="9344075" y="5667902"/>
            <a:ext cx="2328874" cy="1018120"/>
          </a:xfrm>
          <a:prstGeom prst="rect">
            <a:avLst/>
          </a:prstGeom>
        </p:spPr>
      </p:pic>
    </p:spTree>
    <p:extLst>
      <p:ext uri="{BB962C8B-B14F-4D97-AF65-F5344CB8AC3E}">
        <p14:creationId xmlns:p14="http://schemas.microsoft.com/office/powerpoint/2010/main" val="4023336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C86379-E073-963C-611D-320A73F4B523}"/>
              </a:ext>
            </a:extLst>
          </p:cNvPr>
          <p:cNvSpPr>
            <a:spLocks noGrp="1"/>
          </p:cNvSpPr>
          <p:nvPr>
            <p:ph type="title"/>
          </p:nvPr>
        </p:nvSpPr>
        <p:spPr>
          <a:xfrm>
            <a:off x="717176" y="74428"/>
            <a:ext cx="11255084" cy="967563"/>
          </a:xfrm>
        </p:spPr>
        <p:txBody>
          <a:bodyPr>
            <a:normAutofit fontScale="90000"/>
          </a:bodyPr>
          <a:lstStyle/>
          <a:p>
            <a:r>
              <a:rPr kumimoji="1" lang="en-US" altLang="ja-JP" sz="4800" dirty="0">
                <a:latin typeface="ADLaM Display" panose="02010000000000000000" pitchFamily="2" charset="0"/>
                <a:ea typeface="ADLaM Display" panose="02010000000000000000" pitchFamily="2" charset="0"/>
                <a:cs typeface="ADLaM Display" panose="02010000000000000000" pitchFamily="2" charset="0"/>
              </a:rPr>
              <a:t>Ⅱ. UN Women’s Activities in 10</a:t>
            </a:r>
            <a:r>
              <a:rPr lang="ja-JP" altLang="en-US" sz="4800" dirty="0">
                <a:latin typeface="ADLaM Display" panose="02010000000000000000" pitchFamily="2" charset="0"/>
                <a:ea typeface="ADLaM Display" panose="02010000000000000000" pitchFamily="2" charset="0"/>
                <a:cs typeface="ADLaM Display" panose="02010000000000000000" pitchFamily="2" charset="0"/>
              </a:rPr>
              <a:t> </a:t>
            </a:r>
            <a:r>
              <a:rPr kumimoji="1" lang="en-US" altLang="ja-JP" sz="4800" dirty="0">
                <a:latin typeface="ADLaM Display" panose="02010000000000000000" pitchFamily="2" charset="0"/>
                <a:ea typeface="ADLaM Display" panose="02010000000000000000" pitchFamily="2" charset="0"/>
                <a:cs typeface="ADLaM Display" panose="02010000000000000000" pitchFamily="2" charset="0"/>
              </a:rPr>
              <a:t>Areas  </a:t>
            </a:r>
            <a:r>
              <a:rPr kumimoji="1" lang="en-US" altLang="ja-JP" sz="4900" dirty="0">
                <a:latin typeface="ADLaM Display" panose="02010000000000000000" pitchFamily="2" charset="0"/>
                <a:ea typeface="ADLaM Display" panose="02010000000000000000" pitchFamily="2" charset="0"/>
                <a:cs typeface="ADLaM Display" panose="02010000000000000000" pitchFamily="2" charset="0"/>
              </a:rPr>
              <a:t>1/2</a:t>
            </a:r>
            <a:endParaRPr kumimoji="1" lang="ja-JP" altLang="en-US" sz="4900" dirty="0">
              <a:latin typeface="ADLaM Display" panose="02010000000000000000" pitchFamily="2" charset="0"/>
              <a:cs typeface="ADLaM Display" panose="02010000000000000000" pitchFamily="2" charset="0"/>
            </a:endParaRPr>
          </a:p>
        </p:txBody>
      </p:sp>
      <p:sp>
        <p:nvSpPr>
          <p:cNvPr id="3" name="コンテンツ プレースホルダー 2">
            <a:extLst>
              <a:ext uri="{FF2B5EF4-FFF2-40B4-BE49-F238E27FC236}">
                <a16:creationId xmlns:a16="http://schemas.microsoft.com/office/drawing/2014/main" id="{A35F1898-4466-1B1D-A983-649A920FE2C4}"/>
              </a:ext>
            </a:extLst>
          </p:cNvPr>
          <p:cNvSpPr>
            <a:spLocks noGrp="1"/>
          </p:cNvSpPr>
          <p:nvPr>
            <p:ph idx="1"/>
          </p:nvPr>
        </p:nvSpPr>
        <p:spPr>
          <a:xfrm>
            <a:off x="637953" y="1371600"/>
            <a:ext cx="11013558" cy="5486400"/>
          </a:xfrm>
        </p:spPr>
        <p:txBody>
          <a:bodyPr>
            <a:normAutofit/>
          </a:bodyPr>
          <a:lstStyle/>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1. Governance and Political Participation in the Public Sphere</a:t>
            </a:r>
          </a:p>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2. Women's Economic Empowerment</a:t>
            </a:r>
          </a:p>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3. the Elimination of Violence Against Women including operation of the United Nations Trust Fund to End Violence Against Women</a:t>
            </a:r>
          </a:p>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4. Women's Involvement in Disaster Risk Reduction as well as in the Areas of Peace and Security and Humanitarian Aid</a:t>
            </a:r>
          </a:p>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5. Promotion of Humanitarian Assistance</a:t>
            </a:r>
          </a:p>
          <a:p>
            <a:endParaRPr kumimoji="1" lang="ja-JP" altLang="en-US" dirty="0"/>
          </a:p>
        </p:txBody>
      </p:sp>
      <p:pic>
        <p:nvPicPr>
          <p:cNvPr id="4" name="図 3">
            <a:extLst>
              <a:ext uri="{FF2B5EF4-FFF2-40B4-BE49-F238E27FC236}">
                <a16:creationId xmlns:a16="http://schemas.microsoft.com/office/drawing/2014/main" id="{07E3EF6A-1AAE-EA7A-FFA4-F40BE28D7BB6}"/>
              </a:ext>
            </a:extLst>
          </p:cNvPr>
          <p:cNvPicPr>
            <a:picLocks noChangeAspect="1"/>
          </p:cNvPicPr>
          <p:nvPr/>
        </p:nvPicPr>
        <p:blipFill>
          <a:blip r:embed="rId3"/>
          <a:stretch>
            <a:fillRect/>
          </a:stretch>
        </p:blipFill>
        <p:spPr>
          <a:xfrm>
            <a:off x="9506685" y="5783741"/>
            <a:ext cx="2371550" cy="999831"/>
          </a:xfrm>
          <a:prstGeom prst="rect">
            <a:avLst/>
          </a:prstGeom>
        </p:spPr>
      </p:pic>
    </p:spTree>
    <p:extLst>
      <p:ext uri="{BB962C8B-B14F-4D97-AF65-F5344CB8AC3E}">
        <p14:creationId xmlns:p14="http://schemas.microsoft.com/office/powerpoint/2010/main" val="2676857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8C9A62-4505-5090-4800-C3E862E08309}"/>
              </a:ext>
            </a:extLst>
          </p:cNvPr>
          <p:cNvSpPr>
            <a:spLocks noGrp="1"/>
          </p:cNvSpPr>
          <p:nvPr>
            <p:ph type="title"/>
          </p:nvPr>
        </p:nvSpPr>
        <p:spPr>
          <a:xfrm>
            <a:off x="838200" y="365126"/>
            <a:ext cx="10515600" cy="889934"/>
          </a:xfrm>
        </p:spPr>
        <p:txBody>
          <a:bodyPr/>
          <a:lstStyle/>
          <a:p>
            <a:r>
              <a:rPr kumimoji="1" lang="en-US" altLang="ja-JP" dirty="0">
                <a:latin typeface="ADLaM Display" panose="02010000000000000000" pitchFamily="2" charset="0"/>
                <a:ea typeface="ADLaM Display" panose="02010000000000000000" pitchFamily="2" charset="0"/>
                <a:cs typeface="ADLaM Display" panose="02010000000000000000" pitchFamily="2" charset="0"/>
              </a:rPr>
              <a:t>UN Women’s </a:t>
            </a:r>
            <a:r>
              <a:rPr kumimoji="1" lang="en-US" altLang="ja-JP" sz="4400" dirty="0">
                <a:latin typeface="ADLaM Display" panose="02010000000000000000" pitchFamily="2" charset="0"/>
                <a:ea typeface="ADLaM Display" panose="02010000000000000000" pitchFamily="2" charset="0"/>
                <a:cs typeface="ADLaM Display" panose="02010000000000000000" pitchFamily="2" charset="0"/>
              </a:rPr>
              <a:t>Activities in 10</a:t>
            </a:r>
            <a:r>
              <a:rPr lang="ja-JP" altLang="en-US" sz="4400" dirty="0">
                <a:latin typeface="ADLaM Display" panose="02010000000000000000" pitchFamily="2" charset="0"/>
                <a:ea typeface="ADLaM Display" panose="02010000000000000000" pitchFamily="2" charset="0"/>
                <a:cs typeface="ADLaM Display" panose="02010000000000000000" pitchFamily="2" charset="0"/>
              </a:rPr>
              <a:t> </a:t>
            </a:r>
            <a:r>
              <a:rPr kumimoji="1" lang="en-US" altLang="ja-JP" sz="4400" dirty="0">
                <a:latin typeface="ADLaM Display" panose="02010000000000000000" pitchFamily="2" charset="0"/>
                <a:ea typeface="ADLaM Display" panose="02010000000000000000" pitchFamily="2" charset="0"/>
                <a:cs typeface="ADLaM Display" panose="02010000000000000000" pitchFamily="2" charset="0"/>
              </a:rPr>
              <a:t>Areas </a:t>
            </a:r>
            <a:r>
              <a:rPr lang="en-US" altLang="ja-JP" dirty="0">
                <a:latin typeface="ADLaM Display" panose="02010000000000000000" pitchFamily="2" charset="0"/>
                <a:ea typeface="ADLaM Display" panose="02010000000000000000" pitchFamily="2" charset="0"/>
                <a:cs typeface="ADLaM Display" panose="02010000000000000000" pitchFamily="2" charset="0"/>
              </a:rPr>
              <a:t>2/2</a:t>
            </a:r>
            <a:endParaRPr kumimoji="1" lang="ja-JP" altLang="en-US" dirty="0">
              <a:latin typeface="ADLaM Display" panose="02010000000000000000" pitchFamily="2" charset="0"/>
              <a:cs typeface="ADLaM Display" panose="02010000000000000000" pitchFamily="2" charset="0"/>
            </a:endParaRPr>
          </a:p>
        </p:txBody>
      </p:sp>
      <p:sp>
        <p:nvSpPr>
          <p:cNvPr id="3" name="コンテンツ プレースホルダー 2">
            <a:extLst>
              <a:ext uri="{FF2B5EF4-FFF2-40B4-BE49-F238E27FC236}">
                <a16:creationId xmlns:a16="http://schemas.microsoft.com/office/drawing/2014/main" id="{E60C5CCC-3682-468C-ADCA-0168B0976AB7}"/>
              </a:ext>
            </a:extLst>
          </p:cNvPr>
          <p:cNvSpPr>
            <a:spLocks noGrp="1"/>
          </p:cNvSpPr>
          <p:nvPr>
            <p:ph idx="1"/>
          </p:nvPr>
        </p:nvSpPr>
        <p:spPr>
          <a:xfrm>
            <a:off x="838200" y="1456660"/>
            <a:ext cx="10515600" cy="4880345"/>
          </a:xfrm>
        </p:spPr>
        <p:txBody>
          <a:bodyPr>
            <a:normAutofit/>
          </a:bodyPr>
          <a:lstStyle/>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6. National Governance and National Basic Plan for Gender Equality </a:t>
            </a:r>
          </a:p>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7. Youth and Gender Equality ⇒ "Towards Equality, All Generations Forum“ in 2021</a:t>
            </a:r>
          </a:p>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8. Women and girls with disabilities</a:t>
            </a:r>
          </a:p>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9. Achieving the Sustainable Development Goals (SDGs) by 2030</a:t>
            </a:r>
          </a:p>
          <a:p>
            <a:pPr marL="0" indent="0">
              <a:buNone/>
            </a:pPr>
            <a:r>
              <a:rPr kumimoji="1" lang="en-US" altLang="ja-JP" sz="3200" dirty="0">
                <a:latin typeface="ADLaM Display" panose="02010000000000000000" pitchFamily="2" charset="0"/>
                <a:ea typeface="ADLaM Display" panose="02010000000000000000" pitchFamily="2" charset="0"/>
                <a:cs typeface="ADLaM Display" panose="02010000000000000000" pitchFamily="2" charset="0"/>
              </a:rPr>
              <a:t>10. HIV/AIDS (gender inequality increases HIV/AIDS infection of women)</a:t>
            </a:r>
          </a:p>
          <a:p>
            <a:endParaRPr kumimoji="1" lang="ja-JP" altLang="en-US" dirty="0"/>
          </a:p>
        </p:txBody>
      </p:sp>
      <p:pic>
        <p:nvPicPr>
          <p:cNvPr id="4" name="図 3">
            <a:extLst>
              <a:ext uri="{FF2B5EF4-FFF2-40B4-BE49-F238E27FC236}">
                <a16:creationId xmlns:a16="http://schemas.microsoft.com/office/drawing/2014/main" id="{5B6BB9E2-50A9-8A08-8ED1-F850BA5FDDD9}"/>
              </a:ext>
            </a:extLst>
          </p:cNvPr>
          <p:cNvPicPr>
            <a:picLocks noChangeAspect="1"/>
          </p:cNvPicPr>
          <p:nvPr/>
        </p:nvPicPr>
        <p:blipFill>
          <a:blip r:embed="rId3"/>
          <a:stretch>
            <a:fillRect/>
          </a:stretch>
        </p:blipFill>
        <p:spPr>
          <a:xfrm>
            <a:off x="9596525" y="5837089"/>
            <a:ext cx="2371550" cy="999831"/>
          </a:xfrm>
          <a:prstGeom prst="rect">
            <a:avLst/>
          </a:prstGeom>
        </p:spPr>
      </p:pic>
    </p:spTree>
    <p:extLst>
      <p:ext uri="{BB962C8B-B14F-4D97-AF65-F5344CB8AC3E}">
        <p14:creationId xmlns:p14="http://schemas.microsoft.com/office/powerpoint/2010/main" val="171495582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4825a64-69ed-484c-9bb3-9873a296224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79B0A55086834498C44FA039CC79D8D" ma:contentTypeVersion="18" ma:contentTypeDescription="新しいドキュメントを作成します。" ma:contentTypeScope="" ma:versionID="3982b1f12c47d2961a1f0e57611fe3cf">
  <xsd:schema xmlns:xsd="http://www.w3.org/2001/XMLSchema" xmlns:xs="http://www.w3.org/2001/XMLSchema" xmlns:p="http://schemas.microsoft.com/office/2006/metadata/properties" xmlns:ns3="e4825a64-69ed-484c-9bb3-9873a2962242" xmlns:ns4="2619b0b1-6e57-4cb6-84da-a78da2a8ccfb" targetNamespace="http://schemas.microsoft.com/office/2006/metadata/properties" ma:root="true" ma:fieldsID="02811cecfc643623e7c7955ce9c36288" ns3:_="" ns4:_="">
    <xsd:import namespace="e4825a64-69ed-484c-9bb3-9873a2962242"/>
    <xsd:import namespace="2619b0b1-6e57-4cb6-84da-a78da2a8ccf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ObjectDetectorVersions" minOccurs="0"/>
                <xsd:element ref="ns3:MediaServiceSystemTags" minOccurs="0"/>
                <xsd:element ref="ns3:MediaLengthInSecond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825a64-69ed-484c-9bb3-9873a296224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19b0b1-6e57-4cb6-84da-a78da2a8ccfb" elementFormDefault="qualified">
    <xsd:import namespace="http://schemas.microsoft.com/office/2006/documentManagement/types"/>
    <xsd:import namespace="http://schemas.microsoft.com/office/infopath/2007/PartnerControls"/>
    <xsd:element name="SharedWithUsers" ma:index="23"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共有相手の詳細情報" ma:internalName="SharedWithDetails" ma:readOnly="true">
      <xsd:simpleType>
        <xsd:restriction base="dms:Note">
          <xsd:maxLength value="255"/>
        </xsd:restriction>
      </xsd:simpleType>
    </xsd:element>
    <xsd:element name="SharingHintHash" ma:index="25"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104FE3-52DB-40FE-A820-7C7383856ADA}">
  <ds:schemaRefs>
    <ds:schemaRef ds:uri="http://schemas.microsoft.com/sharepoint/v3/contenttype/forms"/>
  </ds:schemaRefs>
</ds:datastoreItem>
</file>

<file path=customXml/itemProps2.xml><?xml version="1.0" encoding="utf-8"?>
<ds:datastoreItem xmlns:ds="http://schemas.openxmlformats.org/officeDocument/2006/customXml" ds:itemID="{14CF77F9-EF58-4A94-9489-7DB11CD5600F}">
  <ds:schemaRefs>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 ds:uri="e4825a64-69ed-484c-9bb3-9873a2962242"/>
    <ds:schemaRef ds:uri="http://schemas.microsoft.com/office/2006/documentManagement/types"/>
    <ds:schemaRef ds:uri="http://schemas.microsoft.com/office/infopath/2007/PartnerControls"/>
    <ds:schemaRef ds:uri="2619b0b1-6e57-4cb6-84da-a78da2a8ccfb"/>
    <ds:schemaRef ds:uri="http://purl.org/dc/terms/"/>
  </ds:schemaRefs>
</ds:datastoreItem>
</file>

<file path=customXml/itemProps3.xml><?xml version="1.0" encoding="utf-8"?>
<ds:datastoreItem xmlns:ds="http://schemas.openxmlformats.org/officeDocument/2006/customXml" ds:itemID="{62FA0BBB-1A8A-4CF2-814B-E5D4040535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825a64-69ed-484c-9bb3-9873a2962242"/>
    <ds:schemaRef ds:uri="2619b0b1-6e57-4cb6-84da-a78da2a8cc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6063</TotalTime>
  <Words>2538</Words>
  <Application>Microsoft Office PowerPoint</Application>
  <PresentationFormat>ワイド画面</PresentationFormat>
  <Paragraphs>153</Paragraphs>
  <Slides>33</Slides>
  <Notes>17</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33</vt:i4>
      </vt:variant>
    </vt:vector>
  </HeadingPairs>
  <TitlesOfParts>
    <vt:vector size="48" baseType="lpstr">
      <vt:lpstr>-apple-system</vt:lpstr>
      <vt:lpstr>BIZ UDPゴシック</vt:lpstr>
      <vt:lpstr>BIZ UDゴシック</vt:lpstr>
      <vt:lpstr>HGｺﾞｼｯｸE</vt:lpstr>
      <vt:lpstr>HG創英角ﾎﾟｯﾌﾟ体</vt:lpstr>
      <vt:lpstr>UD デジタル 教科書体 N-B</vt:lpstr>
      <vt:lpstr>UD デジタル 教科書体 NP-B</vt:lpstr>
      <vt:lpstr>Yu Gothic UI Semibold</vt:lpstr>
      <vt:lpstr>游ゴシック</vt:lpstr>
      <vt:lpstr>游ゴシック Light</vt:lpstr>
      <vt:lpstr>游明朝</vt:lpstr>
      <vt:lpstr>ADLaM Display</vt:lpstr>
      <vt:lpstr>Arial</vt:lpstr>
      <vt:lpstr>Calibri</vt:lpstr>
      <vt:lpstr>Office テーマ</vt:lpstr>
      <vt:lpstr>Activities of UN Women</vt:lpstr>
      <vt:lpstr>Establishment of UN Women</vt:lpstr>
      <vt:lpstr>Japan National Committee for UN　Women　</vt:lpstr>
      <vt:lpstr>The 69th CSW, 10-21 March, 2025   </vt:lpstr>
      <vt:lpstr>Beijing +30 review(UN Women organized 10-21th March 2025, NY)</vt:lpstr>
      <vt:lpstr>PowerPoint プレゼンテーション</vt:lpstr>
      <vt:lpstr>Zontians at CSW69 in New York proudly displayed on the Zonta Tote bag“Negotiate your salary, not your rights”</vt:lpstr>
      <vt:lpstr>Ⅱ. UN Women’s Activities in 10 Areas  1/2</vt:lpstr>
      <vt:lpstr>UN Women’s Activities in 10 Areas 2/2</vt:lpstr>
      <vt:lpstr>１.Governance and Political Participation    　　in the Public Sphere</vt:lpstr>
      <vt:lpstr>Countries ratified CEDAW Countries signed but not ratify(USA,Palau) Countries not signed(Iran,Sudan, Somaria)</vt:lpstr>
      <vt:lpstr>PowerPoint プレゼンテーション</vt:lpstr>
      <vt:lpstr>(2) Strengthening the systems of each country </vt:lpstr>
      <vt:lpstr>  2. Women's Economic Empowerment </vt:lpstr>
      <vt:lpstr>How UN Women work to develop women's economic power in developing countries</vt:lpstr>
      <vt:lpstr>３.Eradicate violence against women　</vt:lpstr>
      <vt:lpstr>Report by the United Nations in 2023 </vt:lpstr>
      <vt:lpstr>UN Women’s activities for Elimination of Violence against women and girls</vt:lpstr>
      <vt:lpstr>The United Nations Trust Fund for the Elimination of Violence Against Women </vt:lpstr>
      <vt:lpstr>UN Security Council's Resolution on Women, Peace and Security WPS(2000)  Speech by the Executive Director of UN Women on WPS Memorial Day on 31 October, 2024. </vt:lpstr>
      <vt:lpstr>Speech by the Executive Director of UN Women on WPS Memorial Day on 31 October, 2024)</vt:lpstr>
      <vt:lpstr>Female solders in Ukraine 　</vt:lpstr>
      <vt:lpstr>Kyiv, 12 March 2025 - Women-led and women’s rights organizations (WROs) in Ukraine have been severely impacted by funding suspensions by the U.S.A </vt:lpstr>
      <vt:lpstr>　Palestine (Gaza) and Israeli conflict</vt:lpstr>
      <vt:lpstr>Gaza on April 26, 2024, photographed by Palestinian photographer Khan Younis（Time　Oct.2024）</vt:lpstr>
      <vt:lpstr>　      UN and other international agencies’top officials Statement on the situation in Gaza,September 23, 2024（I）  UN Women, UNESCO, WHO, UNFPA, ILO, UNICEF,　UNHCR,　OHCHR, UNDP,UN Habitat, WPF, FAO,Care Internaional, Save the Children 　  World leaders gathered in New York for the 79th session of the United Nations General Assembly. With the threat of a broader regional escalation looming over military attacks, the following leaders issued a monthly statement calling for an end to the horrific human suffering and humanitarian catastrophe in Gaza:   •  </vt:lpstr>
      <vt:lpstr> </vt:lpstr>
      <vt:lpstr>５． UN Women’s humanitarian response operations </vt:lpstr>
      <vt:lpstr>  6．Governance and National Planning  </vt:lpstr>
      <vt:lpstr>7.Youth and Gender Equality 2030 Agenda for Sustainable Development"</vt:lpstr>
      <vt:lpstr>8. Women and girls and people with physical disabilities  </vt:lpstr>
      <vt:lpstr>Palestinian girls participate in the wheelchair basketball championship in Gaza in December 2015</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ウクライナ、ガザの 少女・女性達</dc:title>
  <dc:creator>ヒロ子 橋本</dc:creator>
  <cp:lastModifiedBy>三郎 浅野</cp:lastModifiedBy>
  <cp:revision>27</cp:revision>
  <dcterms:created xsi:type="dcterms:W3CDTF">2024-10-14T22:18:35Z</dcterms:created>
  <dcterms:modified xsi:type="dcterms:W3CDTF">2025-04-09T07:32:12Z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0x010100879B0A55086834498C44FA039CC79D8D</vt:lpwstr>
  </property>
</Properties>
</file>